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3"/>
  </p:notesMasterIdLst>
  <p:handoutMasterIdLst>
    <p:handoutMasterId r:id="rId34"/>
  </p:handoutMasterIdLst>
  <p:sldIdLst>
    <p:sldId id="257" r:id="rId5"/>
    <p:sldId id="395" r:id="rId6"/>
    <p:sldId id="317" r:id="rId7"/>
    <p:sldId id="404" r:id="rId8"/>
    <p:sldId id="405" r:id="rId9"/>
    <p:sldId id="259" r:id="rId10"/>
    <p:sldId id="314" r:id="rId11"/>
    <p:sldId id="261" r:id="rId12"/>
    <p:sldId id="408" r:id="rId13"/>
    <p:sldId id="308" r:id="rId14"/>
    <p:sldId id="310" r:id="rId15"/>
    <p:sldId id="262" r:id="rId16"/>
    <p:sldId id="279" r:id="rId17"/>
    <p:sldId id="281" r:id="rId18"/>
    <p:sldId id="389" r:id="rId19"/>
    <p:sldId id="394" r:id="rId20"/>
    <p:sldId id="400" r:id="rId21"/>
    <p:sldId id="384" r:id="rId22"/>
    <p:sldId id="397" r:id="rId23"/>
    <p:sldId id="398" r:id="rId24"/>
    <p:sldId id="278" r:id="rId25"/>
    <p:sldId id="401" r:id="rId26"/>
    <p:sldId id="321" r:id="rId27"/>
    <p:sldId id="406" r:id="rId28"/>
    <p:sldId id="407" r:id="rId29"/>
    <p:sldId id="403" r:id="rId30"/>
    <p:sldId id="391" r:id="rId31"/>
    <p:sldId id="306" r:id="rId32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274F1-037E-49EC-93EF-BC0397AE1B0B}" v="203" dt="2023-10-31T21:38:21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110" d="100"/>
          <a:sy n="110" d="100"/>
        </p:scale>
        <p:origin x="555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2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an Boudri" userId="2c12096f-88c4-4ed2-8369-dca13da95b47" providerId="ADAL" clId="{E84274F1-037E-49EC-93EF-BC0397AE1B0B}"/>
    <pc:docChg chg="undo custSel addSld delSld modSld">
      <pc:chgData name="Christiaan Boudri" userId="2c12096f-88c4-4ed2-8369-dca13da95b47" providerId="ADAL" clId="{E84274F1-037E-49EC-93EF-BC0397AE1B0B}" dt="2023-10-31T21:48:04.603" v="67" actId="1036"/>
      <pc:docMkLst>
        <pc:docMk/>
      </pc:docMkLst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752814286" sldId="257"/>
        </pc:sldMkLst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752814286" sldId="257"/>
            <ac:picMk id="14" creationId="{9A8AD548-922D-4E1D-B19C-5F6E808B8160}"/>
          </ac:picMkLst>
        </pc:pic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0" sldId="259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0" sldId="261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261"/>
            <ac:spMk id="2" creationId="{00000000-0000-0000-0000-000000000000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261"/>
            <ac:spMk id="7" creationId="{4ED8497F-6999-DE0F-BF43-D369BBDDB12E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261"/>
            <ac:spMk id="8" creationId="{437C7813-B2D0-27BB-6E5D-BD4260D78ACF}"/>
          </ac:spMkLst>
        </pc:sp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0" sldId="262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262"/>
            <ac:spMk id="7" creationId="{0E575C87-3C4A-F72A-0477-8E888E658CF3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262"/>
            <ac:spMk id="8" creationId="{C89018B1-20B5-6B29-F1C0-4503FD899CCF}"/>
          </ac:spMkLst>
        </pc:spChg>
      </pc:sldChg>
      <pc:sldChg chg="modSp mod">
        <pc:chgData name="Christiaan Boudri" userId="2c12096f-88c4-4ed2-8369-dca13da95b47" providerId="ADAL" clId="{E84274F1-037E-49EC-93EF-BC0397AE1B0B}" dt="2023-10-31T21:38:21.460" v="21"/>
        <pc:sldMkLst>
          <pc:docMk/>
          <pc:sldMk cId="2496947791" sldId="278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496947791" sldId="278"/>
            <ac:spMk id="2" creationId="{FCB102D8-1D22-4940-AF19-07CF3A0DC5F4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496947791" sldId="278"/>
            <ac:spMk id="16" creationId="{3F8A62C8-5437-4C47-AC0F-0605F84CBA57}"/>
          </ac:spMkLst>
        </pc:sp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1431677806" sldId="279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431677806" sldId="279"/>
            <ac:spMk id="13" creationId="{49A64F3D-DEB5-FB5B-727F-5E235C54409D}"/>
          </ac:spMkLst>
        </pc:sp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0" sldId="281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281"/>
            <ac:spMk id="11" creationId="{97CF61A7-03BF-EBC5-E9EF-F278758712A3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281"/>
            <ac:spMk id="12" creationId="{47D82E41-EFFF-2D65-2EA0-202028FB6E1C}"/>
          </ac:spMkLst>
        </pc:sp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0" sldId="306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306"/>
            <ac:spMk id="2" creationId="{00000000-0000-0000-0000-000000000000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306"/>
            <ac:spMk id="7" creationId="{95D97D3B-CD4D-764A-2AA5-1176D9D4A158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306"/>
            <ac:spMk id="8" creationId="{872163E8-8702-6F20-4B3F-20AA7E2734E3}"/>
          </ac:spMkLst>
        </pc:spChg>
      </pc:sldChg>
      <pc:sldChg chg="modSp add del mod">
        <pc:chgData name="Christiaan Boudri" userId="2c12096f-88c4-4ed2-8369-dca13da95b47" providerId="ADAL" clId="{E84274F1-037E-49EC-93EF-BC0397AE1B0B}" dt="2023-10-31T21:47:59.445" v="65" actId="47"/>
        <pc:sldMkLst>
          <pc:docMk/>
          <pc:sldMk cId="2049750699" sldId="308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049750699" sldId="308"/>
            <ac:spMk id="2" creationId="{00000000-0000-0000-0000-000000000000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049750699" sldId="308"/>
            <ac:spMk id="26" creationId="{86248B1E-5798-93D8-5289-F9A25D3E9A1D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049750699" sldId="308"/>
            <ac:spMk id="27" creationId="{3066164D-A618-AAFC-7C1B-8B4A6E19422A}"/>
          </ac:spMkLst>
        </pc:spChg>
      </pc:sldChg>
      <pc:sldChg chg="modSp add del mod">
        <pc:chgData name="Christiaan Boudri" userId="2c12096f-88c4-4ed2-8369-dca13da95b47" providerId="ADAL" clId="{E84274F1-037E-49EC-93EF-BC0397AE1B0B}" dt="2023-10-31T21:47:57.947" v="64" actId="47"/>
        <pc:sldMkLst>
          <pc:docMk/>
          <pc:sldMk cId="717463795" sldId="310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717463795" sldId="310"/>
            <ac:spMk id="2" creationId="{00000000-0000-0000-0000-000000000000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717463795" sldId="310"/>
            <ac:spMk id="5" creationId="{00000000-0000-0000-0000-000000000000}"/>
          </ac:spMkLst>
        </pc:spChg>
      </pc:sldChg>
      <pc:sldChg chg="modSp mod">
        <pc:chgData name="Christiaan Boudri" userId="2c12096f-88c4-4ed2-8369-dca13da95b47" providerId="ADAL" clId="{E84274F1-037E-49EC-93EF-BC0397AE1B0B}" dt="2023-10-31T21:40:50.548" v="24" actId="1076"/>
        <pc:sldMkLst>
          <pc:docMk/>
          <pc:sldMk cId="0" sldId="314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314"/>
            <ac:spMk id="2" creationId="{00000000-0000-0000-0000-000000000000}"/>
          </ac:spMkLst>
        </pc:spChg>
        <pc:spChg chg="mod">
          <ac:chgData name="Christiaan Boudri" userId="2c12096f-88c4-4ed2-8369-dca13da95b47" providerId="ADAL" clId="{E84274F1-037E-49EC-93EF-BC0397AE1B0B}" dt="2023-10-31T21:40:50.548" v="24" actId="1076"/>
          <ac:spMkLst>
            <pc:docMk/>
            <pc:sldMk cId="0" sldId="314"/>
            <ac:spMk id="3" creationId="{00000000-0000-0000-0000-000000000000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314"/>
            <ac:spMk id="7" creationId="{9FD80A7F-277C-1EFD-FC7D-158875E04D59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0" sldId="314"/>
            <ac:spMk id="8" creationId="{7168257A-B1C7-2D6F-D722-D839DAB20D77}"/>
          </ac:spMkLst>
        </pc:spChg>
      </pc:sldChg>
      <pc:sldChg chg="addSp delSp modSp delDesignElem">
        <pc:chgData name="Christiaan Boudri" userId="2c12096f-88c4-4ed2-8369-dca13da95b47" providerId="ADAL" clId="{E84274F1-037E-49EC-93EF-BC0397AE1B0B}" dt="2023-10-31T21:38:21.460" v="21"/>
        <pc:sldMkLst>
          <pc:docMk/>
          <pc:sldMk cId="560021826" sldId="317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560021826" sldId="317"/>
            <ac:spMk id="2" creationId="{2910D835-B454-4270-BB35-86A187307E6F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560021826" sldId="317"/>
            <ac:spMk id="3" creationId="{7F7F653B-90B5-4F47-A33F-93DCB2EF68C2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560021826" sldId="317"/>
            <ac:spMk id="4" creationId="{E1E7D98D-6710-41D2-B258-E1A1059D29F8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560021826" sldId="317"/>
            <ac:spMk id="34" creationId="{82184FF4-7029-4ED7-813A-192E60608764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560021826" sldId="317"/>
            <ac:spMk id="36" creationId="{AAA7AB09-557C-41AD-9113-FF9F68FA1035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560021826" sldId="317"/>
            <ac:spMk id="38" creationId="{EF99ECAA-1F11-4937-BBA6-51935AB44C9D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560021826" sldId="317"/>
            <ac:spMk id="46" creationId="{1DB043B4-68C6-45B9-82AC-A5800EADB8DB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560021826" sldId="317"/>
            <ac:spMk id="48" creationId="{3C64A91D-E535-4C24-A0E3-96A3810E3FDC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560021826" sldId="317"/>
            <ac:spMk id="50" creationId="{26FC4867-BA3E-4F8E-AB23-684F34DF3D31}"/>
          </ac:spMkLst>
        </pc:spChg>
        <pc:grpChg chg="add del">
          <ac:chgData name="Christiaan Boudri" userId="2c12096f-88c4-4ed2-8369-dca13da95b47" providerId="ADAL" clId="{E84274F1-037E-49EC-93EF-BC0397AE1B0B}" dt="2023-10-31T21:38:21.460" v="21"/>
          <ac:grpSpMkLst>
            <pc:docMk/>
            <pc:sldMk cId="560021826" sldId="317"/>
            <ac:grpSpMk id="40" creationId="{79DE9FAB-6BBA-4CFE-B67D-77B47F01ECA4}"/>
          </ac:grpSpMkLst>
        </pc:grp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3521561301" sldId="321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521561301" sldId="321"/>
            <ac:spMk id="6" creationId="{9ED907F8-C614-4D59-A03F-BF9CD5E35703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521561301" sldId="321"/>
            <ac:spMk id="8" creationId="{D16E9B62-8C7E-1415-06C3-0FECC2191F8F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521561301" sldId="321"/>
            <ac:spMk id="9" creationId="{8F21465F-6772-1A15-7132-367D9A6D426B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521561301" sldId="321"/>
            <ac:spMk id="13" creationId="{C0287FEC-3826-4868-8D93-52429C6156F5}"/>
          </ac:spMkLst>
        </pc:sp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2158886557" sldId="384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158886557" sldId="384"/>
            <ac:spMk id="6" creationId="{9ED907F8-C614-4D59-A03F-BF9CD5E35703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158886557" sldId="384"/>
            <ac:spMk id="7" creationId="{71584C00-52D2-861A-C70E-DE5B0B2481FE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158886557" sldId="384"/>
            <ac:spMk id="8" creationId="{1D2DCB4D-FCB4-E2D6-FC38-510B2CE1EB06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158886557" sldId="384"/>
            <ac:spMk id="11" creationId="{23418ADF-358F-4647-A511-FCFFEDA83429}"/>
          </ac:spMkLst>
        </pc:sp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158886557" sldId="384"/>
            <ac:picMk id="32" creationId="{90FB5D7F-6B5A-805F-BA1E-B8413ED24C30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158886557" sldId="384"/>
            <ac:picMk id="34" creationId="{B81C571B-973D-E13F-020F-4F318C43DB56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158886557" sldId="384"/>
            <ac:picMk id="36" creationId="{F240108E-9AFA-5294-A096-AE1AA0FF10FD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158886557" sldId="384"/>
            <ac:picMk id="48" creationId="{CCEDFAE2-1B62-229D-AC9F-0B8B936B9EF5}"/>
          </ac:picMkLst>
        </pc:pic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2313234867" sldId="389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313234867" sldId="389"/>
            <ac:spMk id="5" creationId="{954AAEFA-DA2D-3A75-444D-592B45928F76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313234867" sldId="389"/>
            <ac:spMk id="7" creationId="{F096E9B1-62AD-EAB1-5466-D40B78FD14CB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313234867" sldId="389"/>
            <ac:spMk id="15" creationId="{3B199C97-F175-437D-8311-DB662925C063}"/>
          </ac:spMkLst>
        </pc:sp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313234867" sldId="389"/>
            <ac:picMk id="8" creationId="{06D2324F-3B7B-45EF-9584-C8EADD2C8C0B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313234867" sldId="389"/>
            <ac:picMk id="10" creationId="{71F862F9-0E8A-4DB9-8083-1C3AA6E5D777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313234867" sldId="389"/>
            <ac:picMk id="12" creationId="{A63F39B9-0715-40B5-8ECB-9B983F99C690}"/>
          </ac:picMkLst>
        </pc:pic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3247798845" sldId="391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247798845" sldId="391"/>
            <ac:spMk id="6" creationId="{36E60F23-FB58-4EF8-82FD-E86CED25FDD4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247798845" sldId="391"/>
            <ac:spMk id="9" creationId="{9EC70A32-132E-8C26-E00B-93851572F835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247798845" sldId="391"/>
            <ac:spMk id="10" creationId="{242AE1FF-0FCD-8D86-DCB2-0EE477ED4FD0}"/>
          </ac:spMkLst>
        </pc:sp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3247798845" sldId="391"/>
            <ac:picMk id="27" creationId="{9E660784-34E2-4CDA-926A-DDD6AAF35046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3247798845" sldId="391"/>
            <ac:picMk id="33" creationId="{48106962-23C6-4DFE-BB3A-E5FFF03F38CE}"/>
          </ac:picMkLst>
        </pc:picChg>
      </pc:sldChg>
      <pc:sldChg chg="addSp delSp modSp delDesignElem">
        <pc:chgData name="Christiaan Boudri" userId="2c12096f-88c4-4ed2-8369-dca13da95b47" providerId="ADAL" clId="{E84274F1-037E-49EC-93EF-BC0397AE1B0B}" dt="2023-10-31T21:38:21.460" v="21"/>
        <pc:sldMkLst>
          <pc:docMk/>
          <pc:sldMk cId="4169599666" sldId="394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4169599666" sldId="394"/>
            <ac:spMk id="4" creationId="{E1E7D98D-6710-41D2-B258-E1A1059D29F8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4169599666" sldId="394"/>
            <ac:spMk id="9" creationId="{34A78C14-916D-4632-EA2F-1FFC36912DB7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4169599666" sldId="394"/>
            <ac:spMk id="10" creationId="{19BCAEF3-9F54-0491-D3E3-489B6A86833B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4169599666" sldId="394"/>
            <ac:spMk id="34" creationId="{82184FF4-7029-4ED7-813A-192E60608764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4169599666" sldId="394"/>
            <ac:spMk id="36" creationId="{AAA7AB09-557C-41AD-9113-FF9F68FA1035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4169599666" sldId="394"/>
            <ac:spMk id="38" creationId="{EF99ECAA-1F11-4937-BBA6-51935AB44C9D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4169599666" sldId="394"/>
            <ac:spMk id="46" creationId="{1DB043B4-68C6-45B9-82AC-A5800EADB8DB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4169599666" sldId="394"/>
            <ac:spMk id="48" creationId="{3C64A91D-E535-4C24-A0E3-96A3810E3FDC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4169599666" sldId="394"/>
            <ac:spMk id="50" creationId="{26FC4867-BA3E-4F8E-AB23-684F34DF3D31}"/>
          </ac:spMkLst>
        </pc:spChg>
        <pc:grpChg chg="add del">
          <ac:chgData name="Christiaan Boudri" userId="2c12096f-88c4-4ed2-8369-dca13da95b47" providerId="ADAL" clId="{E84274F1-037E-49EC-93EF-BC0397AE1B0B}" dt="2023-10-31T21:38:21.460" v="21"/>
          <ac:grpSpMkLst>
            <pc:docMk/>
            <pc:sldMk cId="4169599666" sldId="394"/>
            <ac:grpSpMk id="40" creationId="{79DE9FAB-6BBA-4CFE-B67D-77B47F01ECA4}"/>
          </ac:grpSpMkLst>
        </pc:grp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4169599666" sldId="394"/>
            <ac:picMk id="8" creationId="{5FED7C55-F545-49A1-90FD-D853A25AB453}"/>
          </ac:picMkLst>
        </pc:picChg>
      </pc:sldChg>
      <pc:sldChg chg="addSp delSp modSp mod chgLayout">
        <pc:chgData name="Christiaan Boudri" userId="2c12096f-88c4-4ed2-8369-dca13da95b47" providerId="ADAL" clId="{E84274F1-037E-49EC-93EF-BC0397AE1B0B}" dt="2023-10-31T21:38:21.460" v="21"/>
        <pc:sldMkLst>
          <pc:docMk/>
          <pc:sldMk cId="1538293907" sldId="395"/>
        </pc:sldMkLst>
        <pc:spChg chg="mod ord">
          <ac:chgData name="Christiaan Boudri" userId="2c12096f-88c4-4ed2-8369-dca13da95b47" providerId="ADAL" clId="{E84274F1-037E-49EC-93EF-BC0397AE1B0B}" dt="2023-10-31T21:36:50.859" v="7" actId="26606"/>
          <ac:spMkLst>
            <pc:docMk/>
            <pc:sldMk cId="1538293907" sldId="395"/>
            <ac:spMk id="2" creationId="{286E938C-9D94-4B05-979A-D39FFC457291}"/>
          </ac:spMkLst>
        </pc:spChg>
        <pc:spChg chg="mod">
          <ac:chgData name="Christiaan Boudri" userId="2c12096f-88c4-4ed2-8369-dca13da95b47" providerId="ADAL" clId="{E84274F1-037E-49EC-93EF-BC0397AE1B0B}" dt="2023-10-31T21:36:50.859" v="7" actId="26606"/>
          <ac:spMkLst>
            <pc:docMk/>
            <pc:sldMk cId="1538293907" sldId="395"/>
            <ac:spMk id="3" creationId="{D9A11267-FC52-4990-8D98-010AFABA5544}"/>
          </ac:spMkLst>
        </pc:spChg>
        <pc:spChg chg="add del mod">
          <ac:chgData name="Christiaan Boudri" userId="2c12096f-88c4-4ed2-8369-dca13da95b47" providerId="ADAL" clId="{E84274F1-037E-49EC-93EF-BC0397AE1B0B}" dt="2023-10-31T21:36:50.859" v="7" actId="26606"/>
          <ac:spMkLst>
            <pc:docMk/>
            <pc:sldMk cId="1538293907" sldId="395"/>
            <ac:spMk id="19" creationId="{6615C22C-382E-143B-0DE0-1BB60CF502FB}"/>
          </ac:spMkLst>
        </pc:spChg>
        <pc:spChg chg="add del mod">
          <ac:chgData name="Christiaan Boudri" userId="2c12096f-88c4-4ed2-8369-dca13da95b47" providerId="ADAL" clId="{E84274F1-037E-49EC-93EF-BC0397AE1B0B}" dt="2023-10-31T21:36:50.859" v="7" actId="26606"/>
          <ac:spMkLst>
            <pc:docMk/>
            <pc:sldMk cId="1538293907" sldId="395"/>
            <ac:spMk id="21" creationId="{1F48B3DF-E6EE-0CC6-5359-D0937B781F88}"/>
          </ac:spMkLst>
        </pc:spChg>
        <pc:spChg chg="add del mod">
          <ac:chgData name="Christiaan Boudri" userId="2c12096f-88c4-4ed2-8369-dca13da95b47" providerId="ADAL" clId="{E84274F1-037E-49EC-93EF-BC0397AE1B0B}" dt="2023-10-31T21:36:50.859" v="7" actId="26606"/>
          <ac:spMkLst>
            <pc:docMk/>
            <pc:sldMk cId="1538293907" sldId="395"/>
            <ac:spMk id="23" creationId="{06A89CB9-DAEA-1271-2014-0D198C38B16A}"/>
          </ac:spMkLst>
        </pc:sp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1538293907" sldId="395"/>
            <ac:picMk id="14" creationId="{9A8AD548-922D-4E1D-B19C-5F6E808B8160}"/>
          </ac:picMkLst>
        </pc:picChg>
      </pc:sldChg>
      <pc:sldChg chg="modSp mod">
        <pc:chgData name="Christiaan Boudri" userId="2c12096f-88c4-4ed2-8369-dca13da95b47" providerId="ADAL" clId="{E84274F1-037E-49EC-93EF-BC0397AE1B0B}" dt="2023-10-31T21:38:21.460" v="21"/>
        <pc:sldMkLst>
          <pc:docMk/>
          <pc:sldMk cId="1465295896" sldId="397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465295896" sldId="397"/>
            <ac:spMk id="2" creationId="{0A568E41-ADA3-2473-DB8C-BD47A6789DA4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465295896" sldId="397"/>
            <ac:spMk id="6" creationId="{911C7EF2-3869-2E46-664E-A0E4C6C287F5}"/>
          </ac:spMkLst>
        </pc:sp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1465295896" sldId="397"/>
            <ac:picMk id="8" creationId="{951E6075-6217-5189-3B3B-838D9BC56855}"/>
          </ac:picMkLst>
        </pc:picChg>
      </pc:sldChg>
      <pc:sldChg chg="modSp mod">
        <pc:chgData name="Christiaan Boudri" userId="2c12096f-88c4-4ed2-8369-dca13da95b47" providerId="ADAL" clId="{E84274F1-037E-49EC-93EF-BC0397AE1B0B}" dt="2023-10-31T21:38:21.460" v="21"/>
        <pc:sldMkLst>
          <pc:docMk/>
          <pc:sldMk cId="1951239752" sldId="398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951239752" sldId="398"/>
            <ac:spMk id="2" creationId="{11D6DB0B-AD16-3FDC-C920-4C2CBDB660A4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951239752" sldId="398"/>
            <ac:spMk id="6" creationId="{C6AE6C33-68F1-B1E8-2B81-6374897810E8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951239752" sldId="398"/>
            <ac:spMk id="9" creationId="{B9741513-BF61-3080-F227-E660606E3F89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951239752" sldId="398"/>
            <ac:spMk id="10" creationId="{6767F9C9-825A-09A1-1600-F682915FE9F9}"/>
          </ac:spMkLst>
        </pc:spChg>
      </pc:sldChg>
      <pc:sldChg chg="addSp delSp modSp delDesignElem">
        <pc:chgData name="Christiaan Boudri" userId="2c12096f-88c4-4ed2-8369-dca13da95b47" providerId="ADAL" clId="{E84274F1-037E-49EC-93EF-BC0397AE1B0B}" dt="2023-10-31T21:38:21.460" v="21"/>
        <pc:sldMkLst>
          <pc:docMk/>
          <pc:sldMk cId="2932594512" sldId="400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932594512" sldId="400"/>
            <ac:spMk id="2" creationId="{2910D835-B454-4270-BB35-86A187307E6F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932594512" sldId="400"/>
            <ac:spMk id="3" creationId="{7F7F653B-90B5-4F47-A33F-93DCB2EF68C2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932594512" sldId="400"/>
            <ac:spMk id="4" creationId="{E1E7D98D-6710-41D2-B258-E1A1059D29F8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932594512" sldId="400"/>
            <ac:spMk id="34" creationId="{82184FF4-7029-4ED7-813A-192E60608764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932594512" sldId="400"/>
            <ac:spMk id="36" creationId="{AAA7AB09-557C-41AD-9113-FF9F68FA1035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932594512" sldId="400"/>
            <ac:spMk id="38" creationId="{EF99ECAA-1F11-4937-BBA6-51935AB44C9D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932594512" sldId="400"/>
            <ac:spMk id="46" creationId="{1DB043B4-68C6-45B9-82AC-A5800EADB8DB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932594512" sldId="400"/>
            <ac:spMk id="48" creationId="{3C64A91D-E535-4C24-A0E3-96A3810E3FDC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932594512" sldId="400"/>
            <ac:spMk id="50" creationId="{26FC4867-BA3E-4F8E-AB23-684F34DF3D31}"/>
          </ac:spMkLst>
        </pc:spChg>
        <pc:grpChg chg="add del">
          <ac:chgData name="Christiaan Boudri" userId="2c12096f-88c4-4ed2-8369-dca13da95b47" providerId="ADAL" clId="{E84274F1-037E-49EC-93EF-BC0397AE1B0B}" dt="2023-10-31T21:38:21.460" v="21"/>
          <ac:grpSpMkLst>
            <pc:docMk/>
            <pc:sldMk cId="2932594512" sldId="400"/>
            <ac:grpSpMk id="40" creationId="{79DE9FAB-6BBA-4CFE-B67D-77B47F01ECA4}"/>
          </ac:grpSpMkLst>
        </pc:grp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932594512" sldId="400"/>
            <ac:picMk id="8" creationId="{5FED7C55-F545-49A1-90FD-D853A25AB453}"/>
          </ac:picMkLst>
        </pc:pic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3738764402" sldId="401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738764402" sldId="401"/>
            <ac:spMk id="9" creationId="{9E564A28-F172-BD67-EE70-85D1593811CD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738764402" sldId="401"/>
            <ac:spMk id="11" creationId="{576A5A21-3334-ADF2-458F-77DE47E4FE35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738764402" sldId="401"/>
            <ac:spMk id="15" creationId="{3B199C97-F175-437D-8311-DB662925C063}"/>
          </ac:spMkLst>
        </pc:sp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3738764402" sldId="401"/>
            <ac:picMk id="8" creationId="{06D2324F-3B7B-45EF-9584-C8EADD2C8C0B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3738764402" sldId="401"/>
            <ac:picMk id="10" creationId="{71F862F9-0E8A-4DB9-8083-1C3AA6E5D777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3738764402" sldId="401"/>
            <ac:picMk id="12" creationId="{A63F39B9-0715-40B5-8ECB-9B983F99C690}"/>
          </ac:picMkLst>
        </pc:pic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2182327594" sldId="403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182327594" sldId="403"/>
            <ac:spMk id="5" creationId="{4B1F02CA-4C2D-5B15-D1E6-85FA62141CA9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182327594" sldId="403"/>
            <ac:spMk id="7" creationId="{CDD1677D-77B9-EECA-2EF4-DA1836D36E15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182327594" sldId="403"/>
            <ac:spMk id="15" creationId="{3B199C97-F175-437D-8311-DB662925C063}"/>
          </ac:spMkLst>
        </pc:sp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182327594" sldId="403"/>
            <ac:picMk id="8" creationId="{06D2324F-3B7B-45EF-9584-C8EADD2C8C0B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182327594" sldId="403"/>
            <ac:picMk id="10" creationId="{71F862F9-0E8A-4DB9-8083-1C3AA6E5D777}"/>
          </ac:picMkLst>
        </pc:picChg>
        <pc:picChg chg="mod">
          <ac:chgData name="Christiaan Boudri" userId="2c12096f-88c4-4ed2-8369-dca13da95b47" providerId="ADAL" clId="{E84274F1-037E-49EC-93EF-BC0397AE1B0B}" dt="2023-10-31T21:38:21.460" v="21"/>
          <ac:picMkLst>
            <pc:docMk/>
            <pc:sldMk cId="2182327594" sldId="403"/>
            <ac:picMk id="12" creationId="{A63F39B9-0715-40B5-8ECB-9B983F99C690}"/>
          </ac:picMkLst>
        </pc:picChg>
      </pc:sldChg>
      <pc:sldChg chg="addSp delSp modSp delDesignElem">
        <pc:chgData name="Christiaan Boudri" userId="2c12096f-88c4-4ed2-8369-dca13da95b47" providerId="ADAL" clId="{E84274F1-037E-49EC-93EF-BC0397AE1B0B}" dt="2023-10-31T21:38:21.460" v="21"/>
        <pc:sldMkLst>
          <pc:docMk/>
          <pc:sldMk cId="275421985" sldId="404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75421985" sldId="404"/>
            <ac:spMk id="2" creationId="{2910D835-B454-4270-BB35-86A187307E6F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75421985" sldId="404"/>
            <ac:spMk id="3" creationId="{7F7F653B-90B5-4F47-A33F-93DCB2EF68C2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75421985" sldId="404"/>
            <ac:spMk id="4" creationId="{E1E7D98D-6710-41D2-B258-E1A1059D29F8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5421985" sldId="404"/>
            <ac:spMk id="34" creationId="{82184FF4-7029-4ED7-813A-192E60608764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5421985" sldId="404"/>
            <ac:spMk id="36" creationId="{AAA7AB09-557C-41AD-9113-FF9F68FA1035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5421985" sldId="404"/>
            <ac:spMk id="38" creationId="{EF99ECAA-1F11-4937-BBA6-51935AB44C9D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5421985" sldId="404"/>
            <ac:spMk id="46" creationId="{1DB043B4-68C6-45B9-82AC-A5800EADB8DB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5421985" sldId="404"/>
            <ac:spMk id="48" creationId="{3C64A91D-E535-4C24-A0E3-96A3810E3FDC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5421985" sldId="404"/>
            <ac:spMk id="50" creationId="{26FC4867-BA3E-4F8E-AB23-684F34DF3D31}"/>
          </ac:spMkLst>
        </pc:spChg>
        <pc:grpChg chg="add del">
          <ac:chgData name="Christiaan Boudri" userId="2c12096f-88c4-4ed2-8369-dca13da95b47" providerId="ADAL" clId="{E84274F1-037E-49EC-93EF-BC0397AE1B0B}" dt="2023-10-31T21:38:21.460" v="21"/>
          <ac:grpSpMkLst>
            <pc:docMk/>
            <pc:sldMk cId="275421985" sldId="404"/>
            <ac:grpSpMk id="40" creationId="{79DE9FAB-6BBA-4CFE-B67D-77B47F01ECA4}"/>
          </ac:grpSpMkLst>
        </pc:grpChg>
      </pc:sldChg>
      <pc:sldChg chg="addSp delSp modSp delDesignElem">
        <pc:chgData name="Christiaan Boudri" userId="2c12096f-88c4-4ed2-8369-dca13da95b47" providerId="ADAL" clId="{E84274F1-037E-49EC-93EF-BC0397AE1B0B}" dt="2023-10-31T21:38:21.460" v="21"/>
        <pc:sldMkLst>
          <pc:docMk/>
          <pc:sldMk cId="2762595174" sldId="405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762595174" sldId="405"/>
            <ac:spMk id="2" creationId="{2910D835-B454-4270-BB35-86A187307E6F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762595174" sldId="405"/>
            <ac:spMk id="3" creationId="{7F7F653B-90B5-4F47-A33F-93DCB2EF68C2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2762595174" sldId="405"/>
            <ac:spMk id="4" creationId="{E1E7D98D-6710-41D2-B258-E1A1059D29F8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62595174" sldId="405"/>
            <ac:spMk id="34" creationId="{82184FF4-7029-4ED7-813A-192E60608764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62595174" sldId="405"/>
            <ac:spMk id="36" creationId="{AAA7AB09-557C-41AD-9113-FF9F68FA1035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62595174" sldId="405"/>
            <ac:spMk id="38" creationId="{EF99ECAA-1F11-4937-BBA6-51935AB44C9D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62595174" sldId="405"/>
            <ac:spMk id="46" creationId="{1DB043B4-68C6-45B9-82AC-A5800EADB8DB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62595174" sldId="405"/>
            <ac:spMk id="48" creationId="{3C64A91D-E535-4C24-A0E3-96A3810E3FDC}"/>
          </ac:spMkLst>
        </pc:spChg>
        <pc:spChg chg="add del">
          <ac:chgData name="Christiaan Boudri" userId="2c12096f-88c4-4ed2-8369-dca13da95b47" providerId="ADAL" clId="{E84274F1-037E-49EC-93EF-BC0397AE1B0B}" dt="2023-10-31T21:38:21.460" v="21"/>
          <ac:spMkLst>
            <pc:docMk/>
            <pc:sldMk cId="2762595174" sldId="405"/>
            <ac:spMk id="50" creationId="{26FC4867-BA3E-4F8E-AB23-684F34DF3D31}"/>
          </ac:spMkLst>
        </pc:spChg>
        <pc:grpChg chg="add del">
          <ac:chgData name="Christiaan Boudri" userId="2c12096f-88c4-4ed2-8369-dca13da95b47" providerId="ADAL" clId="{E84274F1-037E-49EC-93EF-BC0397AE1B0B}" dt="2023-10-31T21:38:21.460" v="21"/>
          <ac:grpSpMkLst>
            <pc:docMk/>
            <pc:sldMk cId="2762595174" sldId="405"/>
            <ac:grpSpMk id="40" creationId="{79DE9FAB-6BBA-4CFE-B67D-77B47F01ECA4}"/>
          </ac:grpSpMkLst>
        </pc:grp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1621449871" sldId="406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621449871" sldId="406"/>
            <ac:spMk id="2" creationId="{93C8130E-3B9D-CDA7-401D-5B8754698B32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621449871" sldId="406"/>
            <ac:spMk id="6" creationId="{B5402D6E-BC57-DA17-969D-F92B72DEC03D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621449871" sldId="406"/>
            <ac:spMk id="9" creationId="{DEE13770-4E01-D0DD-F704-AD9FAE1B66EB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621449871" sldId="406"/>
            <ac:spMk id="10" creationId="{9A49DF23-0A06-8235-D876-A6D30C40BAED}"/>
          </ac:spMkLst>
        </pc:spChg>
      </pc:sldChg>
      <pc:sldChg chg="modSp">
        <pc:chgData name="Christiaan Boudri" userId="2c12096f-88c4-4ed2-8369-dca13da95b47" providerId="ADAL" clId="{E84274F1-037E-49EC-93EF-BC0397AE1B0B}" dt="2023-10-31T21:38:21.460" v="21"/>
        <pc:sldMkLst>
          <pc:docMk/>
          <pc:sldMk cId="3683755002" sldId="407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683755002" sldId="407"/>
            <ac:spMk id="2" creationId="{93C8130E-3B9D-CDA7-401D-5B8754698B32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683755002" sldId="407"/>
            <ac:spMk id="6" creationId="{B5402D6E-BC57-DA17-969D-F92B72DEC03D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683755002" sldId="407"/>
            <ac:spMk id="9" creationId="{03FBAF0D-46AA-DBDD-43D6-ED42CB6764B6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3683755002" sldId="407"/>
            <ac:spMk id="10" creationId="{2B07FD93-28F5-A231-12D0-32453FCA89E6}"/>
          </ac:spMkLst>
        </pc:spChg>
      </pc:sldChg>
      <pc:sldChg chg="modSp mod">
        <pc:chgData name="Christiaan Boudri" userId="2c12096f-88c4-4ed2-8369-dca13da95b47" providerId="ADAL" clId="{E84274F1-037E-49EC-93EF-BC0397AE1B0B}" dt="2023-10-31T21:48:04.603" v="67" actId="1036"/>
        <pc:sldMkLst>
          <pc:docMk/>
          <pc:sldMk cId="1485147350" sldId="408"/>
        </pc:sldMkLst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485147350" sldId="408"/>
            <ac:spMk id="2" creationId="{00000000-0000-0000-0000-000000000000}"/>
          </ac:spMkLst>
        </pc:spChg>
        <pc:spChg chg="mod">
          <ac:chgData name="Christiaan Boudri" userId="2c12096f-88c4-4ed2-8369-dca13da95b47" providerId="ADAL" clId="{E84274F1-037E-49EC-93EF-BC0397AE1B0B}" dt="2023-10-31T21:42:32.979" v="59" actId="1037"/>
          <ac:spMkLst>
            <pc:docMk/>
            <pc:sldMk cId="1485147350" sldId="408"/>
            <ac:spMk id="3" creationId="{00000000-0000-0000-0000-000000000000}"/>
          </ac:spMkLst>
        </pc:spChg>
        <pc:spChg chg="mod">
          <ac:chgData name="Christiaan Boudri" userId="2c12096f-88c4-4ed2-8369-dca13da95b47" providerId="ADAL" clId="{E84274F1-037E-49EC-93EF-BC0397AE1B0B}" dt="2023-10-31T21:38:21.460" v="21"/>
          <ac:spMkLst>
            <pc:docMk/>
            <pc:sldMk cId="1485147350" sldId="408"/>
            <ac:spMk id="7" creationId="{9FD80A7F-277C-1EFD-FC7D-158875E04D59}"/>
          </ac:spMkLst>
        </pc:spChg>
        <pc:spChg chg="mod">
          <ac:chgData name="Christiaan Boudri" userId="2c12096f-88c4-4ed2-8369-dca13da95b47" providerId="ADAL" clId="{E84274F1-037E-49EC-93EF-BC0397AE1B0B}" dt="2023-10-31T21:48:04.603" v="67" actId="1036"/>
          <ac:spMkLst>
            <pc:docMk/>
            <pc:sldMk cId="1485147350" sldId="408"/>
            <ac:spMk id="8" creationId="{7168257A-B1C7-2D6F-D722-D839DAB20D77}"/>
          </ac:spMkLst>
        </pc:spChg>
        <pc:spChg chg="mod">
          <ac:chgData name="Christiaan Boudri" userId="2c12096f-88c4-4ed2-8369-dca13da95b47" providerId="ADAL" clId="{E84274F1-037E-49EC-93EF-BC0397AE1B0B}" dt="2023-10-31T21:41:18.757" v="27" actId="255"/>
          <ac:spMkLst>
            <pc:docMk/>
            <pc:sldMk cId="1485147350" sldId="408"/>
            <ac:spMk id="9" creationId="{953A8133-F77F-9BC7-38D8-3410B408C16D}"/>
          </ac:spMkLst>
        </pc:spChg>
        <pc:spChg chg="mod">
          <ac:chgData name="Christiaan Boudri" userId="2c12096f-88c4-4ed2-8369-dca13da95b47" providerId="ADAL" clId="{E84274F1-037E-49EC-93EF-BC0397AE1B0B}" dt="2023-10-31T21:41:42.987" v="29" actId="14100"/>
          <ac:spMkLst>
            <pc:docMk/>
            <pc:sldMk cId="1485147350" sldId="408"/>
            <ac:spMk id="10" creationId="{FADD1A18-B12B-A90E-BE1D-A3F1DE82E68F}"/>
          </ac:spMkLst>
        </pc:spChg>
        <pc:spChg chg="mod">
          <ac:chgData name="Christiaan Boudri" userId="2c12096f-88c4-4ed2-8369-dca13da95b47" providerId="ADAL" clId="{E84274F1-037E-49EC-93EF-BC0397AE1B0B}" dt="2023-10-31T21:41:54.249" v="32" actId="14100"/>
          <ac:spMkLst>
            <pc:docMk/>
            <pc:sldMk cId="1485147350" sldId="408"/>
            <ac:spMk id="11" creationId="{DE2071BC-16C9-AF1D-990A-DFB2D00CD44F}"/>
          </ac:spMkLst>
        </pc:spChg>
        <pc:spChg chg="mod">
          <ac:chgData name="Christiaan Boudri" userId="2c12096f-88c4-4ed2-8369-dca13da95b47" providerId="ADAL" clId="{E84274F1-037E-49EC-93EF-BC0397AE1B0B}" dt="2023-10-31T21:42:08.587" v="34" actId="14100"/>
          <ac:spMkLst>
            <pc:docMk/>
            <pc:sldMk cId="1485147350" sldId="408"/>
            <ac:spMk id="12" creationId="{F4821828-5DB8-0571-80B5-3ACAFCB6CFA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ctoraat%20IMA\HBO%20diplomarendementen%20al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ctoraat%20IMA\HBO%20diplomarendementen%20al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ectoraat%20IMA\HBO%20diplomarendementen%20al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aseline="0" dirty="0" err="1"/>
              <a:t>Totaal</a:t>
            </a:r>
            <a:r>
              <a:rPr lang="en-US" sz="1600" baseline="0" dirty="0"/>
              <a:t> (incl. </a:t>
            </a:r>
            <a:r>
              <a:rPr lang="en-US" sz="1600" baseline="0" dirty="0" err="1"/>
              <a:t>VWO</a:t>
            </a:r>
            <a:r>
              <a:rPr lang="en-US" sz="1600" baseline="0" dirty="0"/>
              <a:t>)</a:t>
            </a:r>
            <a:endParaRPr lang="en-US" sz="16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HTNO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(Blad1!$C$200,Blad1!$C$201,Blad1!$C$202,Blad1!$C$203:$C$214)</c:f>
              <c:numCache>
                <c:formatCode>General</c:formatCode>
                <c:ptCount val="15"/>
                <c:pt idx="0">
                  <c:v>60</c:v>
                </c:pt>
                <c:pt idx="1">
                  <c:v>60</c:v>
                </c:pt>
                <c:pt idx="2">
                  <c:v>59.1</c:v>
                </c:pt>
                <c:pt idx="3">
                  <c:v>58.2</c:v>
                </c:pt>
                <c:pt idx="4">
                  <c:v>57.6</c:v>
                </c:pt>
                <c:pt idx="5">
                  <c:v>59.8</c:v>
                </c:pt>
                <c:pt idx="6">
                  <c:v>59</c:v>
                </c:pt>
                <c:pt idx="7">
                  <c:v>58.3</c:v>
                </c:pt>
                <c:pt idx="8">
                  <c:v>56</c:v>
                </c:pt>
                <c:pt idx="9">
                  <c:v>55.5</c:v>
                </c:pt>
                <c:pt idx="10">
                  <c:v>53.3</c:v>
                </c:pt>
                <c:pt idx="11">
                  <c:v>52.8</c:v>
                </c:pt>
                <c:pt idx="12">
                  <c:v>51.8</c:v>
                </c:pt>
                <c:pt idx="13">
                  <c:v>48.4</c:v>
                </c:pt>
                <c:pt idx="14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3-4B45-A8B3-DF5A8580E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538688"/>
        <c:axId val="169540224"/>
      </c:lineChart>
      <c:catAx>
        <c:axId val="169538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69540224"/>
        <c:crosses val="autoZero"/>
        <c:auto val="1"/>
        <c:lblAlgn val="ctr"/>
        <c:lblOffset val="100"/>
        <c:noMultiLvlLbl val="0"/>
      </c:catAx>
      <c:valAx>
        <c:axId val="169540224"/>
        <c:scaling>
          <c:orientation val="minMax"/>
          <c:max val="8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6953868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MBO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538183665867192"/>
          <c:y val="0.16621854818063694"/>
          <c:w val="0.76728811177842982"/>
          <c:h val="0.73252911512247432"/>
        </c:manualLayout>
      </c:layout>
      <c:lineChart>
        <c:grouping val="standard"/>
        <c:varyColors val="0"/>
        <c:ser>
          <c:idx val="2"/>
          <c:order val="0"/>
          <c:tx>
            <c:v>HTNO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(Blad1!$E$200:$E$213,Blad1!$E$214)</c:f>
              <c:numCache>
                <c:formatCode>General</c:formatCode>
                <c:ptCount val="15"/>
                <c:pt idx="0">
                  <c:v>68.599999999999994</c:v>
                </c:pt>
                <c:pt idx="1">
                  <c:v>69.2</c:v>
                </c:pt>
                <c:pt idx="2">
                  <c:v>68.5</c:v>
                </c:pt>
                <c:pt idx="3">
                  <c:v>71.7</c:v>
                </c:pt>
                <c:pt idx="4">
                  <c:v>69.400000000000006</c:v>
                </c:pt>
                <c:pt idx="5">
                  <c:v>68.7</c:v>
                </c:pt>
                <c:pt idx="6">
                  <c:v>68.3</c:v>
                </c:pt>
                <c:pt idx="7">
                  <c:v>64</c:v>
                </c:pt>
                <c:pt idx="8">
                  <c:v>61.3</c:v>
                </c:pt>
                <c:pt idx="9">
                  <c:v>61.4</c:v>
                </c:pt>
                <c:pt idx="10">
                  <c:v>58</c:v>
                </c:pt>
                <c:pt idx="11">
                  <c:v>58.1</c:v>
                </c:pt>
                <c:pt idx="12">
                  <c:v>56.2</c:v>
                </c:pt>
                <c:pt idx="13">
                  <c:v>51</c:v>
                </c:pt>
                <c:pt idx="14">
                  <c:v>50.2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2C-4039-8842-E8A8F4A54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998592"/>
        <c:axId val="170070016"/>
      </c:lineChart>
      <c:catAx>
        <c:axId val="16999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70070016"/>
        <c:crosses val="autoZero"/>
        <c:auto val="1"/>
        <c:lblAlgn val="ctr"/>
        <c:lblOffset val="100"/>
        <c:noMultiLvlLbl val="0"/>
      </c:catAx>
      <c:valAx>
        <c:axId val="170070016"/>
        <c:scaling>
          <c:orientation val="minMax"/>
          <c:max val="8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l-NL"/>
          </a:p>
        </c:txPr>
        <c:crossAx val="16999859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HAVO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HTNO</c:v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(Blad1!$D$200:$D$213,Blad1!$D$214)</c:f>
              <c:numCache>
                <c:formatCode>General</c:formatCode>
                <c:ptCount val="15"/>
                <c:pt idx="0">
                  <c:v>49.4</c:v>
                </c:pt>
                <c:pt idx="1">
                  <c:v>49.4</c:v>
                </c:pt>
                <c:pt idx="2">
                  <c:v>50.1</c:v>
                </c:pt>
                <c:pt idx="3">
                  <c:v>49.2</c:v>
                </c:pt>
                <c:pt idx="4">
                  <c:v>49</c:v>
                </c:pt>
                <c:pt idx="5">
                  <c:v>53.4</c:v>
                </c:pt>
                <c:pt idx="6">
                  <c:v>51.4</c:v>
                </c:pt>
                <c:pt idx="7">
                  <c:v>51.2</c:v>
                </c:pt>
                <c:pt idx="8">
                  <c:v>49.3</c:v>
                </c:pt>
                <c:pt idx="9">
                  <c:v>47.7</c:v>
                </c:pt>
                <c:pt idx="10">
                  <c:v>46.5</c:v>
                </c:pt>
                <c:pt idx="11">
                  <c:v>45.1</c:v>
                </c:pt>
                <c:pt idx="12">
                  <c:v>45.5</c:v>
                </c:pt>
                <c:pt idx="13">
                  <c:v>42.3</c:v>
                </c:pt>
                <c:pt idx="14">
                  <c:v>42.2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F9-45B4-8430-B07F1E919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085376"/>
        <c:axId val="170087168"/>
      </c:lineChart>
      <c:catAx>
        <c:axId val="1700853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0087168"/>
        <c:crosses val="autoZero"/>
        <c:auto val="1"/>
        <c:lblAlgn val="ctr"/>
        <c:lblOffset val="100"/>
        <c:noMultiLvlLbl val="0"/>
      </c:catAx>
      <c:valAx>
        <c:axId val="170087168"/>
        <c:scaling>
          <c:orientation val="minMax"/>
          <c:max val="80"/>
          <c:min val="3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0085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14C365-8EA9-488D-ABC0-36567FCB77C5}" type="datetime1">
              <a:rPr lang="nl-NL" smtClean="0"/>
              <a:t>31-10-2023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0165F6-8298-4ED5-B817-AD85207BD51C}" type="datetime1">
              <a:rPr lang="nl-NL" noProof="0" smtClean="0"/>
              <a:t>31-10-2023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3B6192-14A9-4AA8-8398-01C50A4327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6C5FD17-BF5B-48E8-A0EE-6C5C3338004F}" type="datetime1">
              <a:rPr lang="nl-NL" smtClean="0"/>
              <a:t>31-10-2023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nl-NL" smtClean="0"/>
              <a:t>18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87917C-3932-4413-97DF-0394A8EAB7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DADF182-3483-4A33-B770-9761DB0E5991}" type="datetime1">
              <a:rPr lang="nl-NL" smtClean="0"/>
              <a:t>31-10-2023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nl-NL" smtClean="0"/>
              <a:t>23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646389-1586-43E4-829D-B4429F63E2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D962347-9301-4479-BDFE-19D5FDB1412F}" type="datetime1">
              <a:rPr lang="nl-NL" smtClean="0"/>
              <a:t>31-10-2023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3B6192-14A9-4AA8-8398-01C50A4327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6C5FD17-BF5B-48E8-A0EE-6C5C3338004F}" type="datetime1">
              <a:rPr lang="nl-NL" smtClean="0"/>
              <a:t>31-10-2023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4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063EF-F3E4-4352-A9E9-BCF2E3155A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6F1BB41-D094-4C9A-A0F1-CF236E19524E}" type="datetime1">
              <a:rPr lang="nl-NL" smtClean="0"/>
              <a:t>31-10-2023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063EF-F3E4-4352-A9E9-BCF2E3155A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6F1BB41-D094-4C9A-A0F1-CF236E19524E}" type="datetime1">
              <a:rPr lang="nl-NL" smtClean="0"/>
              <a:t>31-10-2023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56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063EF-F3E4-4352-A9E9-BCF2E3155A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6F1BB41-D094-4C9A-A0F1-CF236E19524E}" type="datetime1">
              <a:rPr lang="nl-NL" smtClean="0"/>
              <a:t>31-10-2023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74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867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651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nl-NL" smtClean="0"/>
              <a:t>16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063EF-F3E4-4352-A9E9-BCF2E3155A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6F1BB41-D094-4C9A-A0F1-CF236E19524E}" type="datetime1">
              <a:rPr lang="nl-NL" smtClean="0"/>
              <a:t>31-10-2023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362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nl-NL" smtClean="0"/>
              <a:t>17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063EF-F3E4-4352-A9E9-BCF2E3155A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6F1BB41-D094-4C9A-A0F1-CF236E19524E}" type="datetime1">
              <a:rPr lang="nl-NL" smtClean="0"/>
              <a:t>31-10-2023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46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nl-NL" sz="4800" noProof="0"/>
              <a:t>3D-float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Vrije v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oud 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e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Vrije v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nl-NL" noProof="0">
                <a:solidFill>
                  <a:schemeClr val="tx1"/>
                </a:solidFill>
              </a:endParaRP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</p:grpSp>
      <p:sp>
        <p:nvSpPr>
          <p:cNvPr id="19" name="Vrije v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nl-NL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nl-NL" noProof="0"/>
              <a:t>Klik om de titelstijl van het model te bewerken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22" name="Tijdelijke aanduiding voor tekst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nl-NL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nl-NL" noProof="0"/>
              <a:t>Klik om te bewerken</a:t>
            </a:r>
          </a:p>
        </p:txBody>
      </p:sp>
      <p:sp>
        <p:nvSpPr>
          <p:cNvPr id="23" name="Tijdelijke aanduiding voor inhoud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nl-NL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nl-NL" noProof="0"/>
              <a:t>Klik om te BEWERKEN</a:t>
            </a:r>
          </a:p>
        </p:txBody>
      </p:sp>
      <p:sp>
        <p:nvSpPr>
          <p:cNvPr id="21" name="Tijdelijke aanduiding voor inhoud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1" name="Subtitel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nl-NL" noProof="0">
                <a:solidFill>
                  <a:schemeClr val="tx1">
                    <a:alpha val="60000"/>
                  </a:schemeClr>
                </a:solidFill>
              </a:rPr>
              <a:t>Klikken om de ondertitelstijl van het model te bewerken</a:t>
            </a:r>
          </a:p>
        </p:txBody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2" name="Tijdelijke aanduiding voor afbeelding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l-NL" noProof="0">
                <a:solidFill>
                  <a:schemeClr val="tx1"/>
                </a:solidFill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46" name="Vrije v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l-NL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Vrije v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</p:grp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9" name="Vrije v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Vrije v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nl-NL" noProof="0">
                <a:solidFill>
                  <a:schemeClr val="tx1"/>
                </a:solidFill>
              </a:endParaRP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Vrije v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Vrije v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98EA-5F2C-496B-A4ED-0993A242A518}" type="datetimeFigureOut">
              <a:rPr lang="nl-NL" smtClean="0"/>
              <a:pPr/>
              <a:t>31-10-2023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DFD6-4C93-4DD8-950B-0B364CB57D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30003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nl-NL" sz="1600" noProof="0"/>
              <a:t>Klik om tekst toe te voegen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Vrije v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9" name="Tijdelijke aanduiding voor afbeelding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Tijdelijke aanduiding voor afbeelding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e-ei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6" name="Subtitel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nl-NL" noProof="0">
                <a:solidFill>
                  <a:schemeClr val="tx1">
                    <a:alpha val="60000"/>
                  </a:schemeClr>
                </a:solidFill>
              </a:rPr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e-ei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Subtitel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nl-NL" noProof="0" dirty="0">
                <a:solidFill>
                  <a:schemeClr val="tx1">
                    <a:alpha val="60000"/>
                  </a:schemeClr>
                </a:solidFill>
              </a:rPr>
              <a:t>a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Grafiektabel 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Vrije v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nl-NL" noProof="0">
                <a:solidFill>
                  <a:schemeClr val="tx1"/>
                </a:solidFill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nl-NL" noProof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nl-NL" dirty="0"/>
            </a:lvl1pPr>
          </a:lstStyle>
          <a:p>
            <a:pPr lvl="0" rtl="0">
              <a:lnSpc>
                <a:spcPct val="100000"/>
              </a:lnSpc>
            </a:pPr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Vrije v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10" name="Vrije v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11" name="Vrije v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</p:grpSp>
      <p:sp>
        <p:nvSpPr>
          <p:cNvPr id="12" name="Ova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17" name="Tijdelijke aanduiding voor inhoud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40" name="Titel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nl-NL" noProof="0"/>
              <a:t>Team</a:t>
            </a:r>
          </a:p>
        </p:txBody>
      </p:sp>
      <p:grpSp>
        <p:nvGrpSpPr>
          <p:cNvPr id="51" name="Groe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Vrije v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nl-NL" noProof="0">
                <a:solidFill>
                  <a:schemeClr val="tx1"/>
                </a:solidFill>
              </a:endParaRPr>
            </a:p>
          </p:txBody>
        </p: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</p:grpSp>
      <p:sp>
        <p:nvSpPr>
          <p:cNvPr id="56" name="Tijdelijke aanduiding voor afbeelding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7" name="Tijdelijke aanduiding voor afbeelding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8" name="Tijdelijke aanduiding voor afbeelding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9" name="Tijdelijke aanduiding voor afbeelding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3" name="Tijdelijke aanduiding voor tekst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61" name="Tijdelijke aanduiding voor tekst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65" name="Tijdelijke aanduiding voor tekst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64" name="Tijdelijke aanduiding voor tekst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67" name="Tijdelijke aanduiding voor tekst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66" name="Tijdelijke aanduiding voor tekst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69" name="Tijdelijke aanduiding voor tekst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68" name="Tijdelijke aanduiding voor tekst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nl-NL" noProof="0"/>
              <a:t>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Inhoud 2 kolom (vergelijkings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nl-NL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nl-NL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nl-NL" noProof="0"/>
              <a:t>dinsdag 2 februari 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nl-NL" noProof="0"/>
              <a:t>Voorbeeld van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  <p:sldLayoutId id="214748373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2.xml"/><Relationship Id="rId7" Type="http://schemas.openxmlformats.org/officeDocument/2006/relationships/image" Target="../media/image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chart" Target="../charts/chart3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-bb.nl/onderwijs/kwalificeren-en-examineren/keuzedel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walificaties.s-bb.nl/Details/Index/3208?type=Dossier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K_p8y2fyNo?feature=oembe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K_p8y2fyNo?feature=oembe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jpeg"/><Relationship Id="rId7" Type="http://schemas.openxmlformats.org/officeDocument/2006/relationships/image" Target="../media/image2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jpeg"/><Relationship Id="rId9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2.jpeg"/><Relationship Id="rId7" Type="http://schemas.openxmlformats.org/officeDocument/2006/relationships/image" Target="../media/image9.jpg"/><Relationship Id="rId2" Type="http://schemas.openxmlformats.org/officeDocument/2006/relationships/hyperlink" Target="mailto:eborghuis@deltion.n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nvvw.nl/17184/publicaties-mbo-hbo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www.nvvw.nl/17272/publicaties-hb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walificatie-mijn.s-bb.nl/Lijsten/Groep/13" TargetMode="External"/><Relationship Id="rId5" Type="http://schemas.openxmlformats.org/officeDocument/2006/relationships/hyperlink" Target="https://kwalificatie-mijn.s-bb.nl/keuzedeel/voorbereiding-hbo-wiskunde-voor-de-techniekiispecifiek/cmVzdWx0YWF0VHlwZT00O2Rvc3NpZXJJZD0yNTg3NTtrd2FsaWZpY2F0aWVJZD0w" TargetMode="External"/><Relationship Id="rId4" Type="http://schemas.openxmlformats.org/officeDocument/2006/relationships/hyperlink" Target="https://kwalificatie-mijn.s-bb.nl/keuzedeel/voorbereiding-hbo-wiskunde-voor-de-techniekibreed/cmVzdWx0YWF0VHlwZT00O2Rvc3NpZXJJZD0yNTg3NDtrd2FsaWZpY2F0aWVJZD0w" TargetMode="External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 descr="Digitale achtergrond gegevenspunten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69" y="373975"/>
            <a:ext cx="6418189" cy="2377449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nl-NL" sz="4000" dirty="0">
                <a:latin typeface="Comic Sans MS" panose="030F0702030302020204" pitchFamily="66" charset="0"/>
              </a:rPr>
              <a:t>De doorstroom mbo-hbo van tegenwoordig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5947" y="3313014"/>
            <a:ext cx="4937008" cy="911851"/>
          </a:xfrm>
        </p:spPr>
        <p:txBody>
          <a:bodyPr rtlCol="0">
            <a:noAutofit/>
          </a:bodyPr>
          <a:lstStyle/>
          <a:p>
            <a:pPr rtl="0"/>
            <a:r>
              <a:rPr lang="nl-NL" sz="2400" dirty="0">
                <a:latin typeface="Comic Sans MS" panose="030F0702030302020204" pitchFamily="66" charset="0"/>
              </a:rPr>
              <a:t>Erik Borghuis, </a:t>
            </a:r>
            <a:r>
              <a:rPr lang="nl-NL" sz="2400" dirty="0" err="1">
                <a:latin typeface="Comic Sans MS" panose="030F0702030302020204" pitchFamily="66" charset="0"/>
              </a:rPr>
              <a:t>Deltion</a:t>
            </a:r>
            <a:endParaRPr lang="nl-NL" sz="2400" dirty="0">
              <a:latin typeface="Comic Sans MS" panose="030F0702030302020204" pitchFamily="66" charset="0"/>
            </a:endParaRPr>
          </a:p>
          <a:p>
            <a:pPr rtl="0"/>
            <a:r>
              <a:rPr lang="nl-NL" sz="2400" dirty="0">
                <a:latin typeface="Comic Sans MS" panose="030F0702030302020204" pitchFamily="66" charset="0"/>
              </a:rPr>
              <a:t>               Christiaan Boudri, HAN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C555AD-0A70-0BBA-0A36-9D8B5C712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70" y="2751424"/>
            <a:ext cx="2055758" cy="2880000"/>
          </a:xfrm>
          <a:prstGeom prst="rect">
            <a:avLst/>
          </a:prstGeom>
        </p:spPr>
      </p:pic>
      <p:pic>
        <p:nvPicPr>
          <p:cNvPr id="6" name="Afbeelding 5" descr="Afbeelding met Menselijk gezicht, persoon, Voorhoofd, Kin&#10;&#10;Automatisch gegenereerde beschrijving">
            <a:extLst>
              <a:ext uri="{FF2B5EF4-FFF2-40B4-BE49-F238E27FC236}">
                <a16:creationId xmlns:a16="http://schemas.microsoft.com/office/drawing/2014/main" id="{487F25BE-780C-16C8-44C0-2880011C7D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7" r="3845"/>
          <a:stretch/>
        </p:blipFill>
        <p:spPr>
          <a:xfrm>
            <a:off x="8748832" y="2784865"/>
            <a:ext cx="2109093" cy="2880000"/>
          </a:xfrm>
          <a:prstGeom prst="rect">
            <a:avLst/>
          </a:prstGeom>
        </p:spPr>
      </p:pic>
      <p:sp>
        <p:nvSpPr>
          <p:cNvPr id="7" name="Subtitel 2">
            <a:extLst>
              <a:ext uri="{FF2B5EF4-FFF2-40B4-BE49-F238E27FC236}">
                <a16:creationId xmlns:a16="http://schemas.microsoft.com/office/drawing/2014/main" id="{3F468F9A-FDD3-880E-8DA0-94A792661F76}"/>
              </a:ext>
            </a:extLst>
          </p:cNvPr>
          <p:cNvSpPr txBox="1">
            <a:spLocks/>
          </p:cNvSpPr>
          <p:nvPr/>
        </p:nvSpPr>
        <p:spPr>
          <a:xfrm>
            <a:off x="3752301" y="5016614"/>
            <a:ext cx="4937008" cy="911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latin typeface="Comic Sans MS" panose="030F0702030302020204" pitchFamily="66" charset="0"/>
              </a:rPr>
              <a:t>NVvW jaarvergadering </a:t>
            </a:r>
          </a:p>
          <a:p>
            <a:r>
              <a:rPr lang="nl-NL" sz="2400" dirty="0">
                <a:latin typeface="Comic Sans MS" panose="030F0702030302020204" pitchFamily="66" charset="0"/>
              </a:rPr>
              <a:t>4 november 2023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039" y="524526"/>
            <a:ext cx="10420350" cy="855851"/>
          </a:xfrm>
        </p:spPr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5-jaarsrendementen </a:t>
            </a:r>
            <a:r>
              <a:rPr lang="nl-NL" dirty="0" err="1">
                <a:latin typeface="Comic Sans MS" panose="030F0702030302020204" pitchFamily="66" charset="0"/>
              </a:rPr>
              <a:t>HBO-techniek</a:t>
            </a:r>
            <a:endParaRPr lang="nl-N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3670278682"/>
              </p:ext>
            </p:extLst>
          </p:nvPr>
        </p:nvGraphicFramePr>
        <p:xfrm>
          <a:off x="1470738" y="2204864"/>
          <a:ext cx="26642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2628130" y="3267302"/>
            <a:ext cx="1732259" cy="1495432"/>
            <a:chOff x="8281" y="12748"/>
            <a:chExt cx="3171" cy="1228"/>
          </a:xfrm>
        </p:grpSpPr>
        <p:sp>
          <p:nvSpPr>
            <p:cNvPr id="62467" name="Text Box 3"/>
            <p:cNvSpPr txBox="1">
              <a:spLocks noChangeArrowheads="1"/>
            </p:cNvSpPr>
            <p:nvPr/>
          </p:nvSpPr>
          <p:spPr bwMode="auto">
            <a:xfrm>
              <a:off x="8281" y="12748"/>
              <a:ext cx="1489" cy="27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dirty="0">
                  <a:latin typeface="Comic Sans MS" panose="030F0702030302020204" pitchFamily="66" charset="0"/>
                  <a:cs typeface="Arial" pitchFamily="34" charset="0"/>
                </a:rPr>
                <a:t>59.0%</a:t>
              </a:r>
            </a:p>
          </p:txBody>
        </p:sp>
        <p:sp>
          <p:nvSpPr>
            <p:cNvPr id="62468" name="Text Box 4"/>
            <p:cNvSpPr txBox="1">
              <a:spLocks noChangeArrowheads="1"/>
            </p:cNvSpPr>
            <p:nvPr/>
          </p:nvSpPr>
          <p:spPr bwMode="auto">
            <a:xfrm>
              <a:off x="9770" y="13155"/>
              <a:ext cx="1682" cy="27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dirty="0">
                  <a:latin typeface="Comic Sans MS" panose="030F0702030302020204" pitchFamily="66" charset="0"/>
                  <a:cs typeface="Arial" pitchFamily="34" charset="0"/>
                </a:rPr>
                <a:t>48.4%</a:t>
              </a:r>
            </a:p>
          </p:txBody>
        </p:sp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10422" y="13340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b="1" dirty="0">
                  <a:solidFill>
                    <a:srgbClr val="FF0000"/>
                  </a:solidFill>
                  <a:latin typeface="Comic Sans MS" panose="030F0702030302020204" pitchFamily="66" charset="0"/>
                  <a:cs typeface="Arial" pitchFamily="34" charset="0"/>
                </a:rPr>
                <a:t>o</a:t>
              </a:r>
              <a:endParaRPr lang="nl-NL" sz="1600" dirty="0"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8346" y="12946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b="1" dirty="0">
                  <a:solidFill>
                    <a:srgbClr val="FF0000"/>
                  </a:solidFill>
                  <a:latin typeface="Comic Sans MS" panose="030F0702030302020204" pitchFamily="66" charset="0"/>
                  <a:cs typeface="Arial" pitchFamily="34" charset="0"/>
                </a:rPr>
                <a:t>o</a:t>
              </a:r>
              <a:endParaRPr lang="nl-NL" sz="1600" dirty="0">
                <a:latin typeface="Comic Sans MS" panose="030F0702030302020204" pitchFamily="66" charset="0"/>
                <a:cs typeface="Arial" pitchFamily="34" charset="0"/>
              </a:endParaRPr>
            </a:p>
          </p:txBody>
        </p:sp>
      </p:grpSp>
      <p:graphicFrame>
        <p:nvGraphicFramePr>
          <p:cNvPr id="11" name="Grafiek 10"/>
          <p:cNvGraphicFramePr/>
          <p:nvPr>
            <p:extLst>
              <p:ext uri="{D42A27DB-BD31-4B8C-83A1-F6EECF244321}">
                <p14:modId xmlns:p14="http://schemas.microsoft.com/office/powerpoint/2010/main" val="1080466348"/>
              </p:ext>
            </p:extLst>
          </p:nvPr>
        </p:nvGraphicFramePr>
        <p:xfrm>
          <a:off x="4655840" y="2204864"/>
          <a:ext cx="26748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ek 12"/>
          <p:cNvGraphicFramePr/>
          <p:nvPr>
            <p:extLst>
              <p:ext uri="{D42A27DB-BD31-4B8C-83A1-F6EECF244321}">
                <p14:modId xmlns:p14="http://schemas.microsoft.com/office/powerpoint/2010/main" val="2929246435"/>
              </p:ext>
            </p:extLst>
          </p:nvPr>
        </p:nvGraphicFramePr>
        <p:xfrm>
          <a:off x="7742660" y="2204864"/>
          <a:ext cx="267550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hoek 13"/>
              <p:cNvSpPr/>
              <p:nvPr/>
            </p:nvSpPr>
            <p:spPr>
              <a:xfrm>
                <a:off x="61378" y="5517232"/>
                <a:ext cx="42623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l-NL" sz="2400" i="1" dirty="0" err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 2007−2015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 = − 1</m:t>
                      </m:r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nl-NL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hthoe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8" y="5517232"/>
                <a:ext cx="426232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6D6F00F-84F5-7FAC-D76A-DFFDCAD5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D106C05-9734-6BBC-F230-DE08D9F8A1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FAD8806-4C99-9B7D-8742-4B8EB3F0CE07}"/>
              </a:ext>
            </a:extLst>
          </p:cNvPr>
          <p:cNvSpPr txBox="1"/>
          <p:nvPr/>
        </p:nvSpPr>
        <p:spPr>
          <a:xfrm>
            <a:off x="3999799" y="6188231"/>
            <a:ext cx="453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GEMETEN IN UITSTROOMJAAR 200…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33C77D35-720E-DA78-5B9F-CEE97CA9EDA6}"/>
              </a:ext>
            </a:extLst>
          </p:cNvPr>
          <p:cNvGrpSpPr>
            <a:grpSpLocks/>
          </p:cNvGrpSpPr>
          <p:nvPr/>
        </p:nvGrpSpPr>
        <p:grpSpPr bwMode="auto">
          <a:xfrm>
            <a:off x="5756280" y="2907633"/>
            <a:ext cx="1789620" cy="1864428"/>
            <a:chOff x="8313" y="12429"/>
            <a:chExt cx="3276" cy="1531"/>
          </a:xfrm>
        </p:grpSpPr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3017B831-563E-B32D-6328-C61BC5581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3" y="12429"/>
              <a:ext cx="1563" cy="27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dirty="0">
                  <a:latin typeface="Comic Sans MS" panose="030F0702030302020204" pitchFamily="66" charset="0"/>
                  <a:cs typeface="Arial" pitchFamily="34" charset="0"/>
                </a:rPr>
                <a:t>68,3%</a:t>
              </a:r>
            </a:p>
          </p:txBody>
        </p:sp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0ECB5C62-9D78-F9FD-BD80-4DE6F4069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9" y="13155"/>
              <a:ext cx="1470" cy="27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dirty="0">
                  <a:latin typeface="Comic Sans MS" panose="030F0702030302020204" pitchFamily="66" charset="0"/>
                  <a:cs typeface="Arial" pitchFamily="34" charset="0"/>
                </a:rPr>
                <a:t>50,2%</a:t>
              </a:r>
            </a:p>
          </p:txBody>
        </p:sp>
        <p:sp>
          <p:nvSpPr>
            <p:cNvPr id="17" name="Text Box 5">
              <a:extLst>
                <a:ext uri="{FF2B5EF4-FFF2-40B4-BE49-F238E27FC236}">
                  <a16:creationId xmlns:a16="http://schemas.microsoft.com/office/drawing/2014/main" id="{E259102D-4830-3EBB-6305-B12A2C13B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2" y="13324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b="1" dirty="0">
                  <a:solidFill>
                    <a:srgbClr val="00B050"/>
                  </a:solidFill>
                  <a:latin typeface="Comic Sans MS" panose="030F0702030302020204" pitchFamily="66" charset="0"/>
                  <a:cs typeface="Arial" pitchFamily="34" charset="0"/>
                </a:rPr>
                <a:t>o</a:t>
              </a:r>
              <a:endParaRPr lang="nl-NL" sz="1600" dirty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ADD67EAE-96CE-352E-CEBB-C9363A13D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8" y="12627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b="1" dirty="0">
                  <a:solidFill>
                    <a:srgbClr val="00B050"/>
                  </a:solidFill>
                  <a:latin typeface="Comic Sans MS" panose="030F0702030302020204" pitchFamily="66" charset="0"/>
                  <a:cs typeface="Arial" pitchFamily="34" charset="0"/>
                </a:rPr>
                <a:t>o</a:t>
              </a:r>
              <a:endParaRPr lang="nl-NL" sz="1600" dirty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166E6E82-0E0A-ED7A-5D01-4A717828DB66}"/>
              </a:ext>
            </a:extLst>
          </p:cNvPr>
          <p:cNvGrpSpPr>
            <a:grpSpLocks/>
          </p:cNvGrpSpPr>
          <p:nvPr/>
        </p:nvGrpSpPr>
        <p:grpSpPr bwMode="auto">
          <a:xfrm>
            <a:off x="8882661" y="3626476"/>
            <a:ext cx="1838784" cy="1475948"/>
            <a:chOff x="8281" y="12748"/>
            <a:chExt cx="3366" cy="1212"/>
          </a:xfrm>
        </p:grpSpPr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787EBB49-92B7-D4C4-BC06-2DDD0A6A3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" y="12748"/>
              <a:ext cx="1676" cy="27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dirty="0">
                  <a:latin typeface="Comic Sans MS" panose="030F0702030302020204" pitchFamily="66" charset="0"/>
                  <a:cs typeface="Arial" pitchFamily="34" charset="0"/>
                </a:rPr>
                <a:t>51,4%</a:t>
              </a:r>
            </a:p>
          </p:txBody>
        </p:sp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8841005A-8952-2907-19DB-6A882C0FF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9" y="13155"/>
              <a:ext cx="1528" cy="27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dirty="0">
                  <a:latin typeface="Comic Sans MS" panose="030F0702030302020204" pitchFamily="66" charset="0"/>
                  <a:cs typeface="Arial" pitchFamily="34" charset="0"/>
                </a:rPr>
                <a:t>42,2%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356247B6-84F1-686E-F821-9B73351BF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2" y="13324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b="1" dirty="0">
                  <a:latin typeface="Comic Sans MS" panose="030F0702030302020204" pitchFamily="66" charset="0"/>
                  <a:cs typeface="Arial" pitchFamily="34" charset="0"/>
                </a:rPr>
                <a:t>o</a:t>
              </a:r>
              <a:endParaRPr lang="nl-NL" sz="1600" dirty="0"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6484FFB9-24D4-C159-6110-D5D467A1C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6" y="12946"/>
              <a:ext cx="594" cy="63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NL" sz="1600" b="1" dirty="0">
                  <a:latin typeface="Comic Sans MS" panose="030F0702030302020204" pitchFamily="66" charset="0"/>
                  <a:cs typeface="Arial" pitchFamily="34" charset="0"/>
                </a:rPr>
                <a:t>o</a:t>
              </a:r>
              <a:endParaRPr lang="nl-NL" sz="1600" dirty="0">
                <a:latin typeface="Comic Sans MS" panose="030F0702030302020204" pitchFamily="66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02E944BE-C0D4-C7EF-25F2-6D3A0A889527}"/>
                  </a:ext>
                </a:extLst>
              </p:cNvPr>
              <p:cNvSpPr/>
              <p:nvPr/>
            </p:nvSpPr>
            <p:spPr>
              <a:xfrm>
                <a:off x="5484214" y="5548351"/>
                <a:ext cx="13452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26,5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nl-NL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02E944BE-C0D4-C7EF-25F2-6D3A0A889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214" y="5548351"/>
                <a:ext cx="13452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01E6791E-135C-16AF-B063-9899F2A0950E}"/>
                  </a:ext>
                </a:extLst>
              </p:cNvPr>
              <p:cNvSpPr/>
              <p:nvPr/>
            </p:nvSpPr>
            <p:spPr>
              <a:xfrm>
                <a:off x="8591045" y="5548351"/>
                <a:ext cx="14125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− 1</m:t>
                      </m:r>
                      <m:r>
                        <a:rPr lang="nl-NL" sz="2400" b="0" i="1" dirty="0" smtClean="0">
                          <a:latin typeface="Cambria Math" panose="02040503050406030204" pitchFamily="18" charset="0"/>
                        </a:rPr>
                        <m:t>7,9</m:t>
                      </m:r>
                      <m:r>
                        <a:rPr lang="nl-NL" sz="2400" i="1" dirty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nl-NL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01E6791E-135C-16AF-B063-9899F2A09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045" y="5548351"/>
                <a:ext cx="141256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jdelijke aanduiding voor datum 1">
            <a:extLst>
              <a:ext uri="{FF2B5EF4-FFF2-40B4-BE49-F238E27FC236}">
                <a16:creationId xmlns:a16="http://schemas.microsoft.com/office/drawing/2014/main" id="{86248B1E-5798-93D8-5289-F9A25D3E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27" name="Tijdelijke aanduiding voor voettekst 2">
            <a:extLst>
              <a:ext uri="{FF2B5EF4-FFF2-40B4-BE49-F238E27FC236}">
                <a16:creationId xmlns:a16="http://schemas.microsoft.com/office/drawing/2014/main" id="{3066164D-A618-AAFC-7C1B-8B4A6E19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204975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1600" cy="1332000"/>
          </a:xfrm>
        </p:spPr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5-jaarsrendementen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Mogelijke verklaringen: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Grotere instroom / lagere toelatingseisen </a:t>
            </a:r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Verslechtering aansluiting MBO-HBO en </a:t>
            </a:r>
            <a:r>
              <a:rPr lang="nl-NL" sz="2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Havo-HBO</a:t>
            </a:r>
            <a:r>
              <a:rPr lang="nl-N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Misfit tussen verwachtingen en werkelijkheid</a:t>
            </a:r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l-NL" i="1" dirty="0">
                <a:solidFill>
                  <a:schemeClr val="tx1"/>
                </a:solidFill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endParaRPr lang="nl-NL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nl-NL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nl-NL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l-NL" i="1" dirty="0">
                <a:solidFill>
                  <a:schemeClr val="tx1"/>
                </a:solidFill>
                <a:latin typeface="Comic Sans MS" panose="030F0702030302020204" pitchFamily="66" charset="0"/>
              </a:rPr>
              <a:t>bron: [1]</a:t>
            </a:r>
            <a:endParaRPr lang="nl-NL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873CC-2F8E-B0DA-8CA4-960AA8DA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9E9E3707-9F69-B69A-3118-36A1E599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44" y="67086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2010: Kennisbasis HBO Techniek en Economie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50863" y="2094149"/>
            <a:ext cx="11090274" cy="3979625"/>
          </a:xfrm>
        </p:spPr>
        <p:txBody>
          <a:bodyPr/>
          <a:lstStyle/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Conferentie 2010: aansluiting en doorstroom mbo-hbo 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Kennisbasis instroom wiskunde opgezet vanuit </a:t>
            </a:r>
            <a:r>
              <a:rPr lang="nl-NL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hbo-sectoren</a:t>
            </a: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/domeinen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Respons vanuit hbo, mbo en </a:t>
            </a:r>
            <a:r>
              <a:rPr lang="nl-NL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ocw</a:t>
            </a:r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/>
            <a:r>
              <a:rPr lang="nl-N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2011-2013:  hbo: ondersteuning kennisbasis</a:t>
            </a:r>
          </a:p>
          <a:p>
            <a:pPr lvl="1"/>
            <a:r>
              <a:rPr lang="nl-N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2012-2015:  mbo en </a:t>
            </a:r>
            <a:r>
              <a:rPr lang="nl-NL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ocw</a:t>
            </a:r>
            <a:r>
              <a:rPr lang="nl-NL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: implementatie in herziening kwalificatiestructuur mbo: keuzedelen voorbereiding hbo</a:t>
            </a:r>
          </a:p>
          <a:p>
            <a:endParaRPr lang="nl-NL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2A27C98-CA0D-64F3-84E4-2F7807A1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AE932496-ECFA-FCE2-494E-840D631E8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7" name="Tijdelijke aanduiding voor datum 1">
            <a:extLst>
              <a:ext uri="{FF2B5EF4-FFF2-40B4-BE49-F238E27FC236}">
                <a16:creationId xmlns:a16="http://schemas.microsoft.com/office/drawing/2014/main" id="{0E575C87-3C4A-F72A-0477-8E888E65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C89018B1-20B5-6B29-F1C0-4503FD89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635000" y="404663"/>
            <a:ext cx="8229600" cy="914400"/>
          </a:xfrm>
        </p:spPr>
        <p:txBody>
          <a:bodyPr>
            <a:normAutofit/>
          </a:bodyPr>
          <a:lstStyle/>
          <a:p>
            <a:r>
              <a:rPr lang="nl-NL" dirty="0">
                <a:latin typeface="Comic Sans MS" panose="030F0702030302020204" pitchFamily="66" charset="0"/>
              </a:rPr>
              <a:t>2016 keerpunt 3</a:t>
            </a:r>
          </a:p>
        </p:txBody>
      </p:sp>
      <p:sp>
        <p:nvSpPr>
          <p:cNvPr id="6" name="Rechthoek 5"/>
          <p:cNvSpPr/>
          <p:nvPr/>
        </p:nvSpPr>
        <p:spPr>
          <a:xfrm>
            <a:off x="808832" y="6046937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https://www.s-bb.nl/onderwijs/kwalificeren-en-examineren/keuzedelen</a:t>
            </a:r>
            <a:r>
              <a:rPr lang="nl-NL" sz="1200" dirty="0"/>
              <a:t> </a:t>
            </a:r>
          </a:p>
        </p:txBody>
      </p:sp>
      <p:pic>
        <p:nvPicPr>
          <p:cNvPr id="7" name="Picture 2" descr="http://www.herzieningmbo.nl/wp-content/uploads/2015/03/Opbouw-kwalificatiestructuur.jpg"/>
          <p:cNvPicPr>
            <a:picLocks noChangeAspect="1" noChangeArrowheads="1"/>
          </p:cNvPicPr>
          <p:nvPr/>
        </p:nvPicPr>
        <p:blipFill>
          <a:blip r:embed="rId4" cstate="print"/>
          <a:srcRect l="2381" t="16179" b="7416"/>
          <a:stretch>
            <a:fillRect/>
          </a:stretch>
        </p:blipFill>
        <p:spPr bwMode="auto">
          <a:xfrm>
            <a:off x="546100" y="2323904"/>
            <a:ext cx="6452190" cy="35675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626274-1895-8335-9522-D198C2DF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D1A1BB8-2156-62B0-AF51-9DE4DA132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12673AE-8112-C6AA-DBC4-0DCDADD421E9}"/>
              </a:ext>
            </a:extLst>
          </p:cNvPr>
          <p:cNvSpPr txBox="1"/>
          <p:nvPr/>
        </p:nvSpPr>
        <p:spPr>
          <a:xfrm>
            <a:off x="7721600" y="2505670"/>
            <a:ext cx="4069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Niveau 4, 3 jarige opleiding: 720 klokuren</a:t>
            </a:r>
          </a:p>
          <a:p>
            <a:r>
              <a:rPr lang="nl-NL" dirty="0"/>
              <a:t>Niveau 4, 4jarige opleiding: 960 klokuren</a:t>
            </a:r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390DF0-5CF6-93F5-F3D9-AD97D0529997}"/>
              </a:ext>
            </a:extLst>
          </p:cNvPr>
          <p:cNvSpPr txBox="1"/>
          <p:nvPr/>
        </p:nvSpPr>
        <p:spPr>
          <a:xfrm>
            <a:off x="546100" y="165651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Comic Sans MS" panose="030F0702030302020204" pitchFamily="66" charset="0"/>
              </a:rPr>
              <a:t>Herziening kwalificatiestructuur mbo</a:t>
            </a:r>
            <a:endParaRPr lang="nl-NL" sz="2400" dirty="0"/>
          </a:p>
        </p:txBody>
      </p:sp>
      <p:sp>
        <p:nvSpPr>
          <p:cNvPr id="12" name="Tijdelijke aanduiding voor datum 1">
            <a:extLst>
              <a:ext uri="{FF2B5EF4-FFF2-40B4-BE49-F238E27FC236}">
                <a16:creationId xmlns:a16="http://schemas.microsoft.com/office/drawing/2014/main" id="{277A37D1-BD02-3531-8FAE-EFC57249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450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49A64F3D-DEB5-FB5B-727F-5E235C54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14316778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641350" y="271680"/>
            <a:ext cx="8219256" cy="990600"/>
          </a:xfrm>
        </p:spPr>
        <p:txBody>
          <a:bodyPr>
            <a:noAutofit/>
          </a:bodyPr>
          <a:lstStyle/>
          <a:p>
            <a:r>
              <a:rPr lang="nl-NL" sz="4000" dirty="0">
                <a:latin typeface="Comic Sans MS" panose="030F0702030302020204" pitchFamily="66" charset="0"/>
              </a:rPr>
              <a:t>Keuzedeel Voorbereiding </a:t>
            </a:r>
            <a:br>
              <a:rPr lang="nl-NL" sz="4000" dirty="0">
                <a:latin typeface="Comic Sans MS" panose="030F0702030302020204" pitchFamily="66" charset="0"/>
              </a:rPr>
            </a:br>
            <a:r>
              <a:rPr lang="nl-NL" sz="4000" dirty="0">
                <a:latin typeface="Comic Sans MS" panose="030F0702030302020204" pitchFamily="66" charset="0"/>
              </a:rPr>
              <a:t>HBO Wiskunde voor de Techniek</a:t>
            </a:r>
            <a:br>
              <a:rPr lang="nl-NL" sz="4000" dirty="0">
                <a:latin typeface="Comic Sans MS" panose="030F0702030302020204" pitchFamily="66" charset="0"/>
              </a:rPr>
            </a:br>
            <a:endParaRPr lang="nl-NL" sz="4000" dirty="0">
              <a:latin typeface="Comic Sans MS" panose="030F0702030302020204" pitchFamily="66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431704" y="6309321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u="sng" dirty="0">
                <a:hlinkClick r:id="rId3"/>
              </a:rPr>
              <a:t>http://kwalificaties.s-bb.nl/Details/Index/3208?type=Dossier</a:t>
            </a:r>
            <a:endParaRPr lang="nl-NL" sz="1200" dirty="0"/>
          </a:p>
        </p:txBody>
      </p:sp>
      <p:sp>
        <p:nvSpPr>
          <p:cNvPr id="7" name="Rechthoek 6"/>
          <p:cNvSpPr/>
          <p:nvPr/>
        </p:nvSpPr>
        <p:spPr>
          <a:xfrm>
            <a:off x="478962" y="1322262"/>
            <a:ext cx="4176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K0205. vakkennis en vaardigheden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62" y="2252880"/>
            <a:ext cx="4854312" cy="254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601A600-1C38-7BC9-A2F7-6D6EB05B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721DDA6F-9E91-B2AD-64F3-FDCE59426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A27FEF0-6EFD-BDB3-16EB-8EA6FE53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3046" y="2252880"/>
            <a:ext cx="3370582" cy="37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9A65AC0-5C1F-7E34-BCC4-0F8CFA1E7A75}"/>
              </a:ext>
            </a:extLst>
          </p:cNvPr>
          <p:cNvSpPr/>
          <p:nvPr/>
        </p:nvSpPr>
        <p:spPr>
          <a:xfrm>
            <a:off x="5643278" y="1526747"/>
            <a:ext cx="417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Kruisjeslijst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BB3F38D-A223-9C92-BB3E-8E21EF81E3AD}"/>
              </a:ext>
            </a:extLst>
          </p:cNvPr>
          <p:cNvSpPr txBox="1"/>
          <p:nvPr/>
        </p:nvSpPr>
        <p:spPr>
          <a:xfrm>
            <a:off x="9423400" y="2552700"/>
            <a:ext cx="22288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dirty="0"/>
              <a:t>4 Contexten</a:t>
            </a:r>
          </a:p>
          <a:p>
            <a:pPr marL="0" indent="0">
              <a:buNone/>
            </a:pPr>
            <a:r>
              <a:rPr lang="nl-NL" sz="1800" dirty="0"/>
              <a:t>I: ICT</a:t>
            </a:r>
          </a:p>
          <a:p>
            <a:pPr marL="0" indent="0">
              <a:buNone/>
            </a:pPr>
            <a:r>
              <a:rPr lang="nl-NL" sz="1800" dirty="0"/>
              <a:t>II: Built Environment</a:t>
            </a:r>
          </a:p>
          <a:p>
            <a:pPr marL="0" indent="0">
              <a:buNone/>
            </a:pPr>
            <a:r>
              <a:rPr lang="nl-NL" sz="1800" dirty="0"/>
              <a:t>III: Applied Science</a:t>
            </a:r>
          </a:p>
          <a:p>
            <a:pPr marL="0" indent="0">
              <a:buNone/>
            </a:pPr>
            <a:r>
              <a:rPr lang="nl-NL" sz="1800" dirty="0"/>
              <a:t>IV: Engineering</a:t>
            </a:r>
            <a:endParaRPr lang="nl-NL" dirty="0"/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97CF61A7-03BF-EBC5-E9EF-F2787587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47D82E41-EFFF-2D65-2EA0-202028FB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3" y="115247"/>
            <a:ext cx="5940422" cy="5145982"/>
          </a:xfrm>
        </p:spPr>
        <p:txBody>
          <a:bodyPr rtlCol="0"/>
          <a:lstStyle/>
          <a:p>
            <a:pPr rtl="0"/>
            <a:r>
              <a:rPr lang="nl-NL" sz="3200" u="sng" dirty="0">
                <a:latin typeface="Comic Sans MS" panose="030F0702030302020204" pitchFamily="66" charset="0"/>
              </a:rPr>
              <a:t>Deltion in cijfers</a:t>
            </a:r>
            <a:br>
              <a:rPr lang="nl-NL" sz="3200" u="sng" dirty="0">
                <a:latin typeface="Comic Sans MS" panose="030F0702030302020204" pitchFamily="66" charset="0"/>
              </a:rPr>
            </a:br>
            <a:br>
              <a:rPr lang="nl-NL" sz="3200" u="sng" dirty="0">
                <a:latin typeface="Comic Sans MS" panose="030F0702030302020204" pitchFamily="66" charset="0"/>
              </a:rPr>
            </a:b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studenten 	16.860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BOL			11.914 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BBL 			5.546 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opleidingen	225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medewerkers	1821  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verdeling		1.007 vrouwen 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			814 mannen </a:t>
            </a:r>
          </a:p>
        </p:txBody>
      </p:sp>
      <p:pic>
        <p:nvPicPr>
          <p:cNvPr id="8" name="Tijdelijke aanduiding voor afbeelding 7" descr="Digitale gegevens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Tijdelijke aanduiding voor afbeelding 9" descr="Gegevenspunten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Tijdelijke aanduiding voor afbeelding 11" descr="Gegevensachtergro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nl-NL" smtClean="0"/>
              <a:pPr rtl="0"/>
              <a:t>15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557373B-F774-38CD-471D-015BA5AE9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523" y="228009"/>
            <a:ext cx="3658339" cy="1275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68FB6-6C3B-0825-0F8A-EECF7D0D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0EB2DCE-05BE-6B09-0CE9-099328979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5" name="Tijdelijke aanduiding voor datum 1">
            <a:extLst>
              <a:ext uri="{FF2B5EF4-FFF2-40B4-BE49-F238E27FC236}">
                <a16:creationId xmlns:a16="http://schemas.microsoft.com/office/drawing/2014/main" id="{954AAEFA-DA2D-3A75-444D-592B4592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F096E9B1-62AD-EAB1-5466-D40B78FD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rije v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Vrije v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</p:grpSp>
      <p:sp useBgFill="1">
        <p:nvSpPr>
          <p:cNvPr id="46" name="Rechthoek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8" name="Tijdelijke aanduiding voor afbeelding 7" descr="Digitale achtergrond gegevenspunten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hthoek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4"/>
            <a:ext cx="10599490" cy="6508474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nl-NL" sz="36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Team Bouw Infra BOL4  / BBL4</a:t>
            </a:r>
            <a:b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Middenkader </a:t>
            </a:r>
            <a:r>
              <a:rPr lang="nl-NL" sz="36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fuctionaris</a:t>
            </a:r>
            <a: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Bouw</a:t>
            </a:r>
            <a:b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Middenkader functionaris Infra</a:t>
            </a:r>
            <a:b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6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Beroepen</a:t>
            </a:r>
            <a:b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Technisch tekenaar</a:t>
            </a:r>
            <a:b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Calculator</a:t>
            </a:r>
            <a:b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Werkvoorbereider</a:t>
            </a:r>
            <a:b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Assisten</a:t>
            </a:r>
            <a:r>
              <a:rPr lang="nl-NL" sz="3600" dirty="0">
                <a:latin typeface="Comic Sans MS" panose="030F0702030302020204" pitchFamily="66" charset="0"/>
              </a:rPr>
              <a:t>t uitvoerder</a:t>
            </a:r>
            <a:br>
              <a:rPr lang="nl-NL" sz="3600" dirty="0">
                <a:latin typeface="Comic Sans MS" panose="030F0702030302020204" pitchFamily="66" charset="0"/>
              </a:rPr>
            </a:br>
            <a:r>
              <a:rPr lang="nl-NL" sz="3600" dirty="0">
                <a:latin typeface="Comic Sans MS" panose="030F0702030302020204" pitchFamily="66" charset="0"/>
              </a:rPr>
              <a:t>Landmeter</a:t>
            </a:r>
            <a:br>
              <a:rPr lang="nl-NL" sz="3600" dirty="0">
                <a:latin typeface="Comic Sans MS" panose="030F0702030302020204" pitchFamily="66" charset="0"/>
              </a:rPr>
            </a:br>
            <a:r>
              <a:rPr lang="nl-NL" sz="3600" dirty="0">
                <a:latin typeface="Comic Sans MS" panose="030F0702030302020204" pitchFamily="66" charset="0"/>
              </a:rPr>
              <a:t>Toezichthouder gemeente</a:t>
            </a:r>
            <a:br>
              <a:rPr lang="nl-NL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nl-NL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nl-NL" smtClean="0"/>
              <a:t>16</a:t>
            </a:fld>
            <a:endParaRPr lang="nl-NL" dirty="0"/>
          </a:p>
        </p:txBody>
      </p:sp>
      <p:pic>
        <p:nvPicPr>
          <p:cNvPr id="5" name="Onlinemedia 4" title="Ben jij een weg- en waterbouwer? Kies voor Infra!">
            <a:hlinkClick r:id="" action="ppaction://media"/>
            <a:extLst>
              <a:ext uri="{FF2B5EF4-FFF2-40B4-BE49-F238E27FC236}">
                <a16:creationId xmlns:a16="http://schemas.microsoft.com/office/drawing/2014/main" id="{2D8DECE6-DF50-AFE8-3D88-263C22A358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46458" y="2472855"/>
            <a:ext cx="6203950" cy="350523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822E52B-16D9-7CD0-D924-35455781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E546709E-61C9-5C36-2325-6642FAAC03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9" name="Tijdelijke aanduiding voor datum 1">
            <a:extLst>
              <a:ext uri="{FF2B5EF4-FFF2-40B4-BE49-F238E27FC236}">
                <a16:creationId xmlns:a16="http://schemas.microsoft.com/office/drawing/2014/main" id="{34A78C14-916D-4632-EA2F-1FFC369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19BCAEF3-9F54-0491-D3E3-489B6A86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41695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rije v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Vrije v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</p:grpSp>
      <p:sp useBgFill="1">
        <p:nvSpPr>
          <p:cNvPr id="46" name="Rechthoek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8" name="Tijdelijke aanduiding voor afbeelding 7" descr="Digitale achtergrond gegevenspunten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hthoek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4"/>
            <a:ext cx="10599490" cy="65084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rtl="0">
              <a:lnSpc>
                <a:spcPct val="100000"/>
              </a:lnSpc>
            </a:pPr>
            <a:br>
              <a:rPr lang="nl-NL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nl-NL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ubtitel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nl-NL" kern="1200" dirty="0">
                <a:latin typeface="+mn-lt"/>
                <a:ea typeface="+mn-ea"/>
                <a:cs typeface="+mn-cs"/>
              </a:rPr>
              <a:t>Subtitel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dirty="0"/>
              <a:t>dinsdag 2 februari 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Voorbeeld van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nl-NL" smtClean="0"/>
              <a:t>17</a:t>
            </a:fld>
            <a:endParaRPr lang="nl-NL" dirty="0"/>
          </a:p>
        </p:txBody>
      </p:sp>
      <p:pic>
        <p:nvPicPr>
          <p:cNvPr id="6" name="Onlinemedia 5" title="Ben jij een weg- en waterbouwer? Kies voor Infra!">
            <a:hlinkClick r:id="" action="ppaction://media"/>
            <a:extLst>
              <a:ext uri="{FF2B5EF4-FFF2-40B4-BE49-F238E27FC236}">
                <a16:creationId xmlns:a16="http://schemas.microsoft.com/office/drawing/2014/main" id="{E8BB0C68-A9CA-B6D1-46DD-C141D7F593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-30366"/>
            <a:ext cx="12192000" cy="68884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A82F74-03EC-4768-D6A6-74FBA1D2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5C50886C-F02F-EC61-45C3-18096C2F12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323D39B5-5591-8EBB-3E33-0C536D4945DD}"/>
              </a:ext>
            </a:extLst>
          </p:cNvPr>
          <p:cNvSpPr txBox="1">
            <a:spLocks/>
          </p:cNvSpPr>
          <p:nvPr/>
        </p:nvSpPr>
        <p:spPr>
          <a:xfrm>
            <a:off x="703263" y="66596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 rtl="0"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Zaterdag 4 november 2023</a:t>
            </a:r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8CA18591-0274-520F-216E-43B2B3F188C7}"/>
              </a:ext>
            </a:extLst>
          </p:cNvPr>
          <p:cNvSpPr txBox="1">
            <a:spLocks/>
          </p:cNvSpPr>
          <p:nvPr/>
        </p:nvSpPr>
        <p:spPr>
          <a:xfrm>
            <a:off x="3511550" y="66596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 rtl="0"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De doorstroom mbo-hbo van tegenwoordig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5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nl-NL" smtClean="0"/>
              <a:pPr rtl="0"/>
              <a:t>18</a:t>
            </a:fld>
            <a:endParaRPr lang="nl-NL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6221412" cy="1563688"/>
          </a:xfrm>
          <a:noFill/>
        </p:spPr>
        <p:txBody>
          <a:bodyPr rtlCol="0">
            <a:normAutofit/>
          </a:bodyPr>
          <a:lstStyle/>
          <a:p>
            <a:pPr rtl="0"/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080C9E5-0979-0520-2A69-F70CB25EE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19" y="3776472"/>
            <a:ext cx="11598932" cy="2607965"/>
          </a:xfrm>
          <a:prstGeom prst="rect">
            <a:avLst/>
          </a:prstGeom>
        </p:spPr>
      </p:pic>
      <p:pic>
        <p:nvPicPr>
          <p:cNvPr id="34" name="Tijdelijke aanduiding voor afbeelding 33">
            <a:extLst>
              <a:ext uri="{FF2B5EF4-FFF2-40B4-BE49-F238E27FC236}">
                <a16:creationId xmlns:a16="http://schemas.microsoft.com/office/drawing/2014/main" id="{B81C571B-973D-E13F-020F-4F318C43DB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2060" r="12060"/>
          <a:stretch/>
        </p:blipFill>
        <p:spPr/>
      </p:pic>
      <p:pic>
        <p:nvPicPr>
          <p:cNvPr id="32" name="Tijdelijke aanduiding voor afbeelding 31">
            <a:extLst>
              <a:ext uri="{FF2B5EF4-FFF2-40B4-BE49-F238E27FC236}">
                <a16:creationId xmlns:a16="http://schemas.microsoft.com/office/drawing/2014/main" id="{90FB5D7F-6B5A-805F-BA1E-B8413ED24C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8235" r="18235"/>
          <a:stretch/>
        </p:blipFill>
        <p:spPr/>
      </p:pic>
      <p:pic>
        <p:nvPicPr>
          <p:cNvPr id="36" name="Tijdelijke aanduiding voor afbeelding 35">
            <a:extLst>
              <a:ext uri="{FF2B5EF4-FFF2-40B4-BE49-F238E27FC236}">
                <a16:creationId xmlns:a16="http://schemas.microsoft.com/office/drawing/2014/main" id="{F240108E-9AFA-5294-A096-AE1AA0FF10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7796" r="7796"/>
          <a:stretch/>
        </p:blipFill>
        <p:spPr/>
      </p:pic>
      <p:pic>
        <p:nvPicPr>
          <p:cNvPr id="48" name="Tijdelijke aanduiding voor afbeelding 47">
            <a:extLst>
              <a:ext uri="{FF2B5EF4-FFF2-40B4-BE49-F238E27FC236}">
                <a16:creationId xmlns:a16="http://schemas.microsoft.com/office/drawing/2014/main" id="{CCEDFAE2-1B62-229D-AC9F-0B8B936B9E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/>
          <a:srcRect l="15518" r="15518"/>
          <a:stretch/>
        </p:blipFill>
        <p:spPr/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A134AD5-BEA4-258F-0358-A7B4EEF7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532954BF-B835-3A6B-B418-00E822E1F0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7" name="Tijdelijke aanduiding voor datum 1">
            <a:extLst>
              <a:ext uri="{FF2B5EF4-FFF2-40B4-BE49-F238E27FC236}">
                <a16:creationId xmlns:a16="http://schemas.microsoft.com/office/drawing/2014/main" id="{71584C00-52D2-861A-C70E-DE5B0B24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1D2DCB4D-FCB4-E2D6-FC38-510B2CE1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68E41-ADA3-2473-DB8C-BD47A678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Descriptoren - Kerndoelen</a:t>
            </a:r>
            <a:br>
              <a:rPr lang="nl-NL" dirty="0">
                <a:latin typeface="Comic Sans MS" panose="030F0702030302020204" pitchFamily="66" charset="0"/>
              </a:rPr>
            </a:br>
            <a:r>
              <a:rPr lang="nl-NL" dirty="0" err="1">
                <a:latin typeface="Comic Sans MS" panose="030F0702030302020204" pitchFamily="66" charset="0"/>
              </a:rPr>
              <a:t>Reken-en</a:t>
            </a:r>
            <a:r>
              <a:rPr lang="nl-NL" dirty="0">
                <a:latin typeface="Comic Sans MS" panose="030F0702030302020204" pitchFamily="66" charset="0"/>
              </a:rPr>
              <a:t> wiskunde onderwijs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51E6075-6217-5189-3B3B-838D9BC56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69" y="1881274"/>
            <a:ext cx="11818828" cy="4625937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1C7EF2-3869-2E46-664E-A0E4C6C2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nl-NL" noProof="0" smtClean="0"/>
              <a:t>19</a:t>
            </a:fld>
            <a:endParaRPr lang="nl-NL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114B7-EAF5-F839-FC25-2E7D2C5F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A7C60905-4654-7BCA-2254-BACCF6656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9" name="Tijdelijke aanduiding voor datum 1">
            <a:extLst>
              <a:ext uri="{FF2B5EF4-FFF2-40B4-BE49-F238E27FC236}">
                <a16:creationId xmlns:a16="http://schemas.microsoft.com/office/drawing/2014/main" id="{995A0D87-3427-315F-58BE-3C4E09EE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086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2419B7B7-33BE-85F6-0F40-DAA6EE6E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086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146529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 descr="Digitale achtergrond gegevenspunten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356" y="2848885"/>
            <a:ext cx="7520385" cy="3010522"/>
          </a:xfrm>
        </p:spPr>
        <p:txBody>
          <a:bodyPr rtlCol="0" anchor="b" anchorCtr="0">
            <a:noAutofit/>
          </a:bodyPr>
          <a:lstStyle/>
          <a:p>
            <a:pPr rtl="0">
              <a:lnSpc>
                <a:spcPct val="120000"/>
              </a:lnSpc>
              <a:spcAft>
                <a:spcPts val="1200"/>
              </a:spcAft>
            </a:pPr>
            <a:r>
              <a:rPr lang="nl-NL" sz="3200">
                <a:latin typeface="Comic Sans MS" panose="030F0702030302020204" pitchFamily="66" charset="0"/>
              </a:rPr>
              <a:t>Wat doen wij?</a:t>
            </a:r>
            <a:br>
              <a:rPr lang="nl-NL" sz="3200">
                <a:latin typeface="Comic Sans MS" panose="030F0702030302020204" pitchFamily="66" charset="0"/>
              </a:rPr>
            </a:br>
            <a:r>
              <a:rPr lang="nl-NL" sz="3200">
                <a:latin typeface="Comic Sans MS" panose="030F0702030302020204" pitchFamily="66" charset="0"/>
              </a:rPr>
              <a:t>Aansluiting mbo-hbo </a:t>
            </a:r>
            <a:br>
              <a:rPr lang="nl-NL" sz="3200">
                <a:latin typeface="Comic Sans MS" panose="030F0702030302020204" pitchFamily="66" charset="0"/>
              </a:rPr>
            </a:br>
            <a:r>
              <a:rPr lang="nl-NL" sz="3200">
                <a:latin typeface="Comic Sans MS" panose="030F0702030302020204" pitchFamily="66" charset="0"/>
              </a:rPr>
              <a:t>Keuzedeel K0205 2014-2022</a:t>
            </a:r>
            <a:br>
              <a:rPr lang="nl-NL" sz="3200">
                <a:latin typeface="Comic Sans MS" panose="030F0702030302020204" pitchFamily="66" charset="0"/>
              </a:rPr>
            </a:br>
            <a:r>
              <a:rPr lang="nl-NL" sz="3200">
                <a:latin typeface="Comic Sans MS" panose="030F0702030302020204" pitchFamily="66" charset="0"/>
              </a:rPr>
              <a:t>Ervaringen op Deltion</a:t>
            </a:r>
            <a:br>
              <a:rPr lang="nl-NL" sz="3200">
                <a:latin typeface="Comic Sans MS" panose="030F0702030302020204" pitchFamily="66" charset="0"/>
              </a:rPr>
            </a:br>
            <a:r>
              <a:rPr lang="nl-NL" sz="3200">
                <a:latin typeface="Comic Sans MS" panose="030F0702030302020204" pitchFamily="66" charset="0"/>
              </a:rPr>
              <a:t>Vernieuwde keuzedelen sept. 2022 - …</a:t>
            </a:r>
            <a:endParaRPr lang="nl-NL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4356" y="1651080"/>
            <a:ext cx="5900953" cy="1197805"/>
          </a:xfrm>
        </p:spPr>
        <p:txBody>
          <a:bodyPr rtlCol="0">
            <a:normAutofit/>
          </a:bodyPr>
          <a:lstStyle/>
          <a:p>
            <a:pPr rtl="0"/>
            <a:r>
              <a:rPr lang="nl-NL" sz="5400" b="1">
                <a:latin typeface="Comic Sans MS" panose="030F0702030302020204" pitchFamily="66" charset="0"/>
              </a:rPr>
              <a:t>Presentatie</a:t>
            </a:r>
            <a:endParaRPr lang="nl-NL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9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6DB0B-AD16-3FDC-C920-4C2CBDB6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Reken- en wiskundeonderwijs (vakken)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9D528A-45C6-C73C-D763-47EA3D97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81275"/>
            <a:ext cx="11488737" cy="4625937"/>
          </a:xfrm>
        </p:spPr>
        <p:txBody>
          <a:bodyPr/>
          <a:lstStyle/>
          <a:p>
            <a:r>
              <a:rPr lang="nl-NL" sz="3200" dirty="0">
                <a:latin typeface="Comic Sans MS" panose="030F0702030302020204" pitchFamily="66" charset="0"/>
              </a:rPr>
              <a:t>Bedrijfskunde (kostprijsberekeningen)</a:t>
            </a:r>
          </a:p>
          <a:p>
            <a:r>
              <a:rPr lang="nl-NL" sz="3200" dirty="0">
                <a:latin typeface="Comic Sans MS" panose="030F0702030302020204" pitchFamily="66" charset="0"/>
              </a:rPr>
              <a:t>Hoeveelheden (oppervlakte , inhoud)</a:t>
            </a:r>
          </a:p>
          <a:p>
            <a:r>
              <a:rPr lang="nl-NL" sz="3200" dirty="0">
                <a:latin typeface="Comic Sans MS" panose="030F0702030302020204" pitchFamily="66" charset="0"/>
              </a:rPr>
              <a:t>Landmeetkunde (meetkunde, goniometrie)</a:t>
            </a:r>
          </a:p>
          <a:p>
            <a:r>
              <a:rPr lang="nl-NL" sz="3200" dirty="0">
                <a:latin typeface="Comic Sans MS" panose="030F0702030302020204" pitchFamily="66" charset="0"/>
              </a:rPr>
              <a:t>Sterkteleer (mechanica, vectoren)</a:t>
            </a:r>
          </a:p>
          <a:p>
            <a:r>
              <a:rPr lang="nl-NL" sz="3200" dirty="0">
                <a:latin typeface="Comic Sans MS" panose="030F0702030302020204" pitchFamily="66" charset="0"/>
              </a:rPr>
              <a:t>Constructieleer (mechanica, vectoren)</a:t>
            </a:r>
          </a:p>
          <a:p>
            <a:r>
              <a:rPr lang="nl-NL" sz="3200" dirty="0">
                <a:latin typeface="Comic Sans MS" panose="030F0702030302020204" pitchFamily="66" charset="0"/>
              </a:rPr>
              <a:t>Technisch tekenen – Ontwerp – </a:t>
            </a:r>
            <a:r>
              <a:rPr lang="nl-NL" sz="3200" dirty="0" err="1">
                <a:latin typeface="Comic Sans MS" panose="030F0702030302020204" pitchFamily="66" charset="0"/>
              </a:rPr>
              <a:t>AutoCAD</a:t>
            </a:r>
            <a:r>
              <a:rPr lang="nl-NL" sz="3200" dirty="0">
                <a:latin typeface="Comic Sans MS" panose="030F0702030302020204" pitchFamily="66" charset="0"/>
              </a:rPr>
              <a:t> (schaal)</a:t>
            </a:r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AE6C33-68F1-B1E8-2B81-63748978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nl-NL" noProof="0" smtClean="0"/>
              <a:t>20</a:t>
            </a:fld>
            <a:endParaRPr lang="nl-NL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220BA36-38FE-3A95-4503-07209D6D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AAC5F2FC-93F4-8D60-6CD6-AB2BF127B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9" name="Tijdelijke aanduiding voor datum 1">
            <a:extLst>
              <a:ext uri="{FF2B5EF4-FFF2-40B4-BE49-F238E27FC236}">
                <a16:creationId xmlns:a16="http://schemas.microsoft.com/office/drawing/2014/main" id="{B9741513-BF61-3080-F227-E660606E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6767F9C9-825A-09A1-1600-F682915F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1951239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69" y="549275"/>
            <a:ext cx="11091600" cy="612610"/>
          </a:xfrm>
        </p:spPr>
        <p:txBody>
          <a:bodyPr rtlCol="0"/>
          <a:lstStyle/>
          <a:p>
            <a:pPr rtl="0"/>
            <a:r>
              <a:rPr lang="nl-NL" dirty="0">
                <a:latin typeface="Comic Sans MS" panose="030F0702030302020204" pitchFamily="66" charset="0"/>
              </a:rPr>
              <a:t>Curriculum Rekenen/ Wiskunde/ KD</a:t>
            </a: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914D6EE3-4782-45C1-A75C-003483879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166536"/>
              </p:ext>
            </p:extLst>
          </p:nvPr>
        </p:nvGraphicFramePr>
        <p:xfrm>
          <a:off x="159799" y="1161884"/>
          <a:ext cx="11481340" cy="56386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3681">
                  <a:extLst>
                    <a:ext uri="{9D8B030D-6E8A-4147-A177-3AD203B41FA5}">
                      <a16:colId xmlns:a16="http://schemas.microsoft.com/office/drawing/2014/main" val="562691606"/>
                    </a:ext>
                  </a:extLst>
                </a:gridCol>
                <a:gridCol w="2663301">
                  <a:extLst>
                    <a:ext uri="{9D8B030D-6E8A-4147-A177-3AD203B41FA5}">
                      <a16:colId xmlns:a16="http://schemas.microsoft.com/office/drawing/2014/main" val="3970149589"/>
                    </a:ext>
                  </a:extLst>
                </a:gridCol>
                <a:gridCol w="2787588">
                  <a:extLst>
                    <a:ext uri="{9D8B030D-6E8A-4147-A177-3AD203B41FA5}">
                      <a16:colId xmlns:a16="http://schemas.microsoft.com/office/drawing/2014/main" val="1552287268"/>
                    </a:ext>
                  </a:extLst>
                </a:gridCol>
                <a:gridCol w="2627790">
                  <a:extLst>
                    <a:ext uri="{9D8B030D-6E8A-4147-A177-3AD203B41FA5}">
                      <a16:colId xmlns:a16="http://schemas.microsoft.com/office/drawing/2014/main" val="3637583548"/>
                    </a:ext>
                  </a:extLst>
                </a:gridCol>
                <a:gridCol w="2798980">
                  <a:extLst>
                    <a:ext uri="{9D8B030D-6E8A-4147-A177-3AD203B41FA5}">
                      <a16:colId xmlns:a16="http://schemas.microsoft.com/office/drawing/2014/main" val="1751413396"/>
                    </a:ext>
                  </a:extLst>
                </a:gridCol>
              </a:tblGrid>
              <a:tr h="721317">
                <a:tc>
                  <a:txBody>
                    <a:bodyPr/>
                    <a:lstStyle/>
                    <a:p>
                      <a:pPr algn="ctr" rtl="0"/>
                      <a:endParaRPr lang="nl-NL" noProof="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latin typeface="Comic Sans MS" panose="030F0702030302020204" pitchFamily="66" charset="0"/>
                        </a:rPr>
                        <a:t>Leerjaar 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latin typeface="Comic Sans MS" panose="030F0702030302020204" pitchFamily="66" charset="0"/>
                        </a:rPr>
                        <a:t>Leerjaar 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latin typeface="Comic Sans MS" panose="030F0702030302020204" pitchFamily="66" charset="0"/>
                        </a:rPr>
                        <a:t>Leerjaar 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latin typeface="Comic Sans MS" panose="030F0702030302020204" pitchFamily="66" charset="0"/>
                        </a:rPr>
                        <a:t>Leerjaar 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02138"/>
                  </a:ext>
                </a:extLst>
              </a:tr>
              <a:tr h="721317">
                <a:tc>
                  <a:txBody>
                    <a:bodyPr/>
                    <a:lstStyle/>
                    <a:p>
                      <a:pPr algn="ctr" rtl="0"/>
                      <a:endParaRPr lang="nl-NL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2 uren wiskunde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2 uur wiskunde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stage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stage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611538"/>
                  </a:ext>
                </a:extLst>
              </a:tr>
              <a:tr h="721317">
                <a:tc>
                  <a:txBody>
                    <a:bodyPr/>
                    <a:lstStyle/>
                    <a:p>
                      <a:pPr algn="ctr" rtl="0"/>
                      <a:endParaRPr lang="nl-NL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2 uren wiskunde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nl-NL" sz="2400" noProof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stage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stage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15798"/>
                  </a:ext>
                </a:extLst>
              </a:tr>
              <a:tr h="1738023">
                <a:tc>
                  <a:txBody>
                    <a:bodyPr/>
                    <a:lstStyle/>
                    <a:p>
                      <a:pPr algn="ctr" rtl="0"/>
                      <a:endParaRPr lang="nl-NL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2 uren wiskunde</a:t>
                      </a:r>
                    </a:p>
                    <a:p>
                      <a:pPr algn="ctr" rtl="0"/>
                      <a:r>
                        <a:rPr lang="nl-NL" sz="2400" noProof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 uur rekenen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stage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noProof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 uur keuzedeel breed of specifiek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noProof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 uur rekenen</a:t>
                      </a:r>
                    </a:p>
                    <a:p>
                      <a:pPr algn="ctr" rtl="0"/>
                      <a:endParaRPr lang="nl-NL" sz="2400" noProof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stage </a:t>
                      </a:r>
                      <a:endParaRPr lang="nl-NL" sz="2400" noProof="0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691047"/>
                  </a:ext>
                </a:extLst>
              </a:tr>
              <a:tr h="1336941">
                <a:tc>
                  <a:txBody>
                    <a:bodyPr/>
                    <a:lstStyle/>
                    <a:p>
                      <a:pPr algn="ctr" rtl="0"/>
                      <a:endParaRPr lang="nl-NL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stage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 uur rekenen</a:t>
                      </a:r>
                    </a:p>
                    <a:p>
                      <a:pPr algn="ctr" rtl="0"/>
                      <a:r>
                        <a:rPr lang="nl-NL" sz="2400" noProof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 uur keuzedeel breed of specifiek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noProof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 uur keuzedeel breed of specifiek</a:t>
                      </a:r>
                    </a:p>
                    <a:p>
                      <a:pPr algn="ctr" rtl="0"/>
                      <a:endParaRPr lang="nl-NL" sz="2400" noProof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sz="2400" noProof="0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stage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269701"/>
                  </a:ext>
                </a:extLst>
              </a:tr>
            </a:tbl>
          </a:graphicData>
        </a:graphic>
      </p:graphicFrame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nl-NL" smtClean="0"/>
              <a:pPr rtl="0"/>
              <a:t>21</a:t>
            </a:fld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0B9AD-1540-C075-6C1A-12E648C3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82907C84-2B1D-84C9-F649-719B21ED7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3" y="62144"/>
            <a:ext cx="5940422" cy="5442011"/>
          </a:xfrm>
        </p:spPr>
        <p:txBody>
          <a:bodyPr rtlCol="0"/>
          <a:lstStyle/>
          <a:p>
            <a:pPr rtl="0"/>
            <a:r>
              <a:rPr lang="nl-NL" sz="3200" u="sng" dirty="0">
                <a:latin typeface="Comic Sans MS" panose="030F0702030302020204" pitchFamily="66" charset="0"/>
              </a:rPr>
              <a:t>Methode</a:t>
            </a:r>
            <a:br>
              <a:rPr lang="nl-NL" sz="3200" u="sng" dirty="0">
                <a:latin typeface="Comic Sans MS" panose="030F0702030302020204" pitchFamily="66" charset="0"/>
              </a:rPr>
            </a:br>
            <a:br>
              <a:rPr lang="nl-NL" sz="3200" u="sng" dirty="0">
                <a:latin typeface="Comic Sans MS" panose="030F0702030302020204" pitchFamily="66" charset="0"/>
              </a:rPr>
            </a:b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Wiskunde Math4All</a:t>
            </a:r>
            <a:br>
              <a:rPr lang="nl-NL" sz="3200" dirty="0">
                <a:latin typeface="Comic Sans MS" panose="030F0702030302020204" pitchFamily="66" charset="0"/>
              </a:rPr>
            </a:br>
            <a:br>
              <a:rPr lang="nl-NL" sz="3200" dirty="0">
                <a:latin typeface="Comic Sans MS" panose="030F0702030302020204" pitchFamily="66" charset="0"/>
              </a:rPr>
            </a:b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Wiskunde Keuzedelen</a:t>
            </a:r>
            <a:br>
              <a:rPr lang="nl-NL" sz="3200" dirty="0">
                <a:latin typeface="Comic Sans MS" panose="030F0702030302020204" pitchFamily="66" charset="0"/>
              </a:rPr>
            </a:br>
            <a:br>
              <a:rPr lang="nl-NL" sz="3200" dirty="0">
                <a:latin typeface="Comic Sans MS" panose="030F0702030302020204" pitchFamily="66" charset="0"/>
              </a:rPr>
            </a:b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Rekenen </a:t>
            </a:r>
            <a:r>
              <a:rPr lang="nl-NL" sz="3200" dirty="0" err="1">
                <a:latin typeface="Comic Sans MS" panose="030F0702030302020204" pitchFamily="66" charset="0"/>
              </a:rPr>
              <a:t>Studyflow</a:t>
            </a:r>
            <a:r>
              <a:rPr lang="nl-NL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8" name="Tijdelijke aanduiding voor afbeelding 7" descr="Digitale gegevens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Tijdelijke aanduiding voor afbeelding 9" descr="Gegevenspunten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Tijdelijke aanduiding voor afbeelding 11" descr="Gegevensachtergro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nl-NL" smtClean="0"/>
              <a:pPr rtl="0"/>
              <a:t>22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199443-0CA7-A559-C3F4-EF81D0C77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86" y="663333"/>
            <a:ext cx="3448028" cy="17675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2F4CD7C-592D-0FA5-36E0-C47083C4F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668" y="5138226"/>
            <a:ext cx="3687365" cy="152287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3718B4E-AD92-6792-1BD2-7745804D0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1017" y="2546673"/>
            <a:ext cx="1741840" cy="2489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392539-5915-F807-E749-3F07DC35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5AD5B94-DD04-ACAA-74D0-3B7842612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9" name="Tijdelijke aanduiding voor datum 1">
            <a:extLst>
              <a:ext uri="{FF2B5EF4-FFF2-40B4-BE49-F238E27FC236}">
                <a16:creationId xmlns:a16="http://schemas.microsoft.com/office/drawing/2014/main" id="{9E564A28-F172-BD67-EE70-85D15938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576A5A21-3334-ADF2-458F-77DE47E4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373876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34" y="3169509"/>
            <a:ext cx="4500562" cy="2924175"/>
          </a:xfrm>
        </p:spPr>
        <p:txBody>
          <a:bodyPr rtlCol="0"/>
          <a:lstStyle/>
          <a:p>
            <a:pPr rtl="0"/>
            <a:r>
              <a:rPr lang="nl-NL" sz="3200" dirty="0">
                <a:latin typeface="Comic Sans MS" panose="030F0702030302020204" pitchFamily="66" charset="0"/>
              </a:rPr>
              <a:t>Resultaten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Keuzedeel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HBO Wiskunde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K0205 </a:t>
            </a:r>
          </a:p>
        </p:txBody>
      </p:sp>
      <p:pic>
        <p:nvPicPr>
          <p:cNvPr id="16" name="Tijdelijke aanduiding voor afbeelding 15" descr="Digitale achtergrond gegevenspunten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124" y="0"/>
            <a:ext cx="9667875" cy="2924175"/>
          </a:xfrm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rmAutofit/>
          </a:bodyPr>
          <a:lstStyle/>
          <a:p>
            <a:pPr rtl="0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nl-NL" smtClean="0"/>
              <a:pPr rtl="0"/>
              <a:t>23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67E9AD-C70F-97BE-9DDA-F14FC6FF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411" y="1440850"/>
            <a:ext cx="6034457" cy="506636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EA0B639-C52F-42DE-8575-362C032F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0FE80C68-5C81-8B27-2A65-9875DB54A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8" name="Tijdelijke aanduiding voor datum 1">
            <a:extLst>
              <a:ext uri="{FF2B5EF4-FFF2-40B4-BE49-F238E27FC236}">
                <a16:creationId xmlns:a16="http://schemas.microsoft.com/office/drawing/2014/main" id="{D16E9B62-8C7E-1415-06C3-0FECC219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8F21465F-6772-1A15-7132-367D9A6D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8130E-3B9D-CDA7-401D-5B875469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2020: Evaluatie K0205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09CDD30-92BD-6A07-E42F-B91BD7C575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538" y="1779870"/>
                <a:ext cx="11090274" cy="39796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Conclusies: </a:t>
                </a:r>
              </a:p>
              <a:p>
                <a:r>
                  <a:rPr lang="nl-NL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Examinering niet transparant en daardoor niet vergelijkbaar</a:t>
                </a:r>
              </a:p>
              <a:p>
                <a:r>
                  <a:rPr lang="nl-NL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Vaak te weinig lestijd beschikbaar gesteld</a:t>
                </a:r>
              </a:p>
              <a:p>
                <a:r>
                  <a:rPr lang="nl-NL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Basiswiskunde op ROC schiet vaak te kort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geen goede aansluiting op de keuzedelen. 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09CDD30-92BD-6A07-E42F-B91BD7C57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538" y="1779870"/>
                <a:ext cx="11090274" cy="3979625"/>
              </a:xfrm>
              <a:blipFill>
                <a:blip r:embed="rId2"/>
                <a:stretch>
                  <a:fillRect l="-1649" t="-199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402D6E-BC57-DA17-969D-F92B72DE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nl-NL" noProof="0" smtClean="0"/>
              <a:t>24</a:t>
            </a:fld>
            <a:endParaRPr lang="nl-NL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60BC000-4B11-CE5F-8CBF-72C8D346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925F34F3-8816-089C-681E-2E18DB510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9" name="Tijdelijke aanduiding voor datum 1">
            <a:extLst>
              <a:ext uri="{FF2B5EF4-FFF2-40B4-BE49-F238E27FC236}">
                <a16:creationId xmlns:a16="http://schemas.microsoft.com/office/drawing/2014/main" id="{DEE13770-4E01-D0DD-F704-AD9FAE1B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9A49DF23-0A06-8235-D876-A6D30C40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1621449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8130E-3B9D-CDA7-401D-5B875469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2022: Keerpunt 4?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09CDD30-92BD-6A07-E42F-B91BD7C575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63" y="1779870"/>
                <a:ext cx="11090274" cy="39796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sz="2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 Opsplitsing keuzedelen wiskunde</a:t>
                </a:r>
                <a:endParaRPr lang="nl-NL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nl-NL" sz="2400" dirty="0">
                    <a:solidFill>
                      <a:schemeClr val="tx1"/>
                    </a:solidFill>
                  </a:rPr>
                  <a:t>- 2 keuzedelen van elk 240 uur.</a:t>
                </a:r>
              </a:p>
              <a:p>
                <a:pPr lvl="1"/>
                <a:r>
                  <a:rPr lang="nl-NL" sz="2400" dirty="0">
                    <a:solidFill>
                      <a:schemeClr val="tx1"/>
                    </a:solidFill>
                  </a:rPr>
                  <a:t>Erkenning dat voor de keuzedelen minder BOT beschikbaar is</a:t>
                </a:r>
              </a:p>
              <a:p>
                <a:pPr lvl="1"/>
                <a:r>
                  <a:rPr lang="nl-NL" sz="2400" dirty="0">
                    <a:solidFill>
                      <a:schemeClr val="tx1"/>
                    </a:solidFill>
                  </a:rPr>
                  <a:t>Erkenning van onhaalbaarheid van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keuzedeel met 4 contexten:  voor sommige studenten is een minder vergaand niveau voldoende.</a:t>
                </a:r>
              </a:p>
              <a:p>
                <a:pPr lvl="1"/>
                <a:r>
                  <a:rPr lang="nl-NL" sz="2400" dirty="0">
                    <a:solidFill>
                      <a:schemeClr val="tx1"/>
                    </a:solidFill>
                  </a:rPr>
                  <a:t>Verwachte effect van zak-slaagregeling </a:t>
                </a:r>
              </a:p>
              <a:p>
                <a:pPr marL="0" indent="0">
                  <a:buNone/>
                </a:pPr>
                <a:r>
                  <a:rPr lang="nl-NL" sz="2400" dirty="0">
                    <a:solidFill>
                      <a:schemeClr val="tx1"/>
                    </a:solidFill>
                  </a:rPr>
                  <a:t>- Keuzedeel Basis en Keuzedeel Specifiek ontwikkeld in juni 2021 – sept. 2022</a:t>
                </a:r>
              </a:p>
              <a:p>
                <a:pPr marL="0" indent="0">
                  <a:buNone/>
                </a:pPr>
                <a:r>
                  <a:rPr lang="nl-NL" sz="2400" dirty="0">
                    <a:solidFill>
                      <a:schemeClr val="tx1"/>
                    </a:solidFill>
                  </a:rPr>
                  <a:t>- Eerste ervaringen: meer flexibiliteit: Bouwkunde eist alleen deel Breed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09CDD30-92BD-6A07-E42F-B91BD7C575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63" y="1779870"/>
                <a:ext cx="11090274" cy="3979625"/>
              </a:xfrm>
              <a:blipFill>
                <a:blip r:embed="rId2"/>
                <a:stretch>
                  <a:fillRect l="-1648" t="-1991" b="-14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402D6E-BC57-DA17-969D-F92B72DE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nl-NL" noProof="0" smtClean="0"/>
              <a:t>25</a:t>
            </a:fld>
            <a:endParaRPr lang="nl-NL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FA8B680-C0AE-5223-1A87-A5DBDA97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A571908-EAF5-8F7E-7509-82FAB34E8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9" name="Tijdelijke aanduiding voor datum 1">
            <a:extLst>
              <a:ext uri="{FF2B5EF4-FFF2-40B4-BE49-F238E27FC236}">
                <a16:creationId xmlns:a16="http://schemas.microsoft.com/office/drawing/2014/main" id="{03FBAF0D-46AA-DBDD-43D6-ED42CB67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2B07FD93-28F5-A231-12D0-32453FCA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3683755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2" y="532660"/>
            <a:ext cx="9669461" cy="5974552"/>
          </a:xfrm>
        </p:spPr>
        <p:txBody>
          <a:bodyPr rtlCol="0"/>
          <a:lstStyle/>
          <a:p>
            <a:pPr rtl="0"/>
            <a:r>
              <a:rPr lang="nl-NL" sz="3200" u="sng" dirty="0">
                <a:latin typeface="Comic Sans MS" panose="030F0702030302020204" pitchFamily="66" charset="0"/>
              </a:rPr>
              <a:t>Wijziging Curriculum 2023-2024</a:t>
            </a:r>
            <a:br>
              <a:rPr lang="nl-NL" sz="3200" u="sng" dirty="0">
                <a:latin typeface="Comic Sans MS" panose="030F0702030302020204" pitchFamily="66" charset="0"/>
              </a:rPr>
            </a:br>
            <a:br>
              <a:rPr lang="nl-NL" sz="3200" u="sng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Invoeren nieuwe keuzedelen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K 1348 breed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K1349 specifiek </a:t>
            </a:r>
            <a:br>
              <a:rPr lang="nl-NL" sz="3200" dirty="0">
                <a:latin typeface="Comic Sans MS" panose="030F0702030302020204" pitchFamily="66" charset="0"/>
              </a:rPr>
            </a:b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Instaptoets afnemen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Keuze maken keuzedeel</a:t>
            </a:r>
            <a:br>
              <a:rPr lang="nl-NL" sz="3200" dirty="0">
                <a:latin typeface="Comic Sans MS" panose="030F0702030302020204" pitchFamily="66" charset="0"/>
              </a:rPr>
            </a:b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Parallel aanbieden</a:t>
            </a:r>
            <a:br>
              <a:rPr lang="nl-NL" sz="3200" u="sng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(niveauverschil ex HAVO studenten en </a:t>
            </a:r>
            <a:br>
              <a:rPr lang="nl-NL" sz="3200" dirty="0">
                <a:latin typeface="Comic Sans MS" panose="030F0702030302020204" pitchFamily="66" charset="0"/>
              </a:rPr>
            </a:br>
            <a:r>
              <a:rPr lang="nl-NL" sz="3200" dirty="0">
                <a:latin typeface="Comic Sans MS" panose="030F0702030302020204" pitchFamily="66" charset="0"/>
              </a:rPr>
              <a:t>voormalig VMBO studenten)</a:t>
            </a:r>
            <a:br>
              <a:rPr lang="nl-NL" sz="3200" dirty="0">
                <a:latin typeface="Comic Sans MS" panose="030F0702030302020204" pitchFamily="66" charset="0"/>
              </a:rPr>
            </a:br>
            <a:endParaRPr lang="nl-NL" sz="3200" dirty="0">
              <a:latin typeface="Comic Sans MS" panose="030F0702030302020204" pitchFamily="66" charset="0"/>
            </a:endParaRPr>
          </a:p>
        </p:txBody>
      </p:sp>
      <p:pic>
        <p:nvPicPr>
          <p:cNvPr id="8" name="Tijdelijke aanduiding voor afbeelding 7" descr="Digitale gegevens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Tijdelijke aanduiding voor afbeelding 9" descr="Gegevenspunten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Tijdelijke aanduiding voor afbeelding 11" descr="Gegevensachtergro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nl-NL" smtClean="0"/>
              <a:pPr rtl="0"/>
              <a:t>26</a:t>
            </a:fld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C75FC-1640-C589-78D6-EECB4F5D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8C67D81C-C69A-5271-03EF-C6B596F3F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5" name="Tijdelijke aanduiding voor datum 1">
            <a:extLst>
              <a:ext uri="{FF2B5EF4-FFF2-40B4-BE49-F238E27FC236}">
                <a16:creationId xmlns:a16="http://schemas.microsoft.com/office/drawing/2014/main" id="{4B1F02CA-4C2D-5B15-D1E6-85FA6214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CDD1677D-77B9-EECA-2EF4-DA1836D3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2182327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68" y="429463"/>
            <a:ext cx="5437187" cy="976459"/>
          </a:xfrm>
        </p:spPr>
        <p:txBody>
          <a:bodyPr rtlCol="0"/>
          <a:lstStyle/>
          <a:p>
            <a:pPr rtl="0"/>
            <a:r>
              <a:rPr lang="nl-NL" dirty="0">
                <a:latin typeface="Comic Sans MS" panose="030F0702030302020204" pitchFamily="66" charset="0"/>
              </a:rPr>
              <a:t>Bedankt</a:t>
            </a:r>
          </a:p>
        </p:txBody>
      </p:sp>
      <p:sp>
        <p:nvSpPr>
          <p:cNvPr id="23" name="Subtitel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098" y="1603774"/>
            <a:ext cx="4047331" cy="4080909"/>
          </a:xfrm>
        </p:spPr>
        <p:txBody>
          <a:bodyPr rtlCol="0"/>
          <a:lstStyle/>
          <a:p>
            <a:pPr rtl="0"/>
            <a:r>
              <a:rPr lang="nl-NL" dirty="0">
                <a:latin typeface="Comic Sans MS" panose="030F0702030302020204" pitchFamily="66" charset="0"/>
              </a:rPr>
              <a:t>Erik Borghuis</a:t>
            </a:r>
          </a:p>
          <a:p>
            <a:pPr rtl="0"/>
            <a:r>
              <a:rPr lang="nl-NL" dirty="0">
                <a:latin typeface="Comic Sans MS" panose="030F0702030302020204" pitchFamily="66" charset="0"/>
                <a:hlinkClick r:id="rId2"/>
              </a:rPr>
              <a:t>eborghuis@deltion.nl</a:t>
            </a:r>
            <a:endParaRPr lang="nl-NL" dirty="0">
              <a:latin typeface="Comic Sans MS" panose="030F0702030302020204" pitchFamily="66" charset="0"/>
            </a:endParaRPr>
          </a:p>
          <a:p>
            <a:pPr rtl="0"/>
            <a:endParaRPr lang="nl-NL" dirty="0">
              <a:latin typeface="Comic Sans MS" panose="030F0702030302020204" pitchFamily="66" charset="0"/>
            </a:endParaRPr>
          </a:p>
          <a:p>
            <a:pPr rtl="0"/>
            <a:endParaRPr lang="nl-NL" dirty="0">
              <a:latin typeface="Comic Sans MS" panose="030F0702030302020204" pitchFamily="66" charset="0"/>
            </a:endParaRPr>
          </a:p>
          <a:p>
            <a:pPr rtl="0"/>
            <a:r>
              <a:rPr lang="nl-NL" dirty="0">
                <a:latin typeface="Comic Sans MS" panose="030F0702030302020204" pitchFamily="66" charset="0"/>
              </a:rPr>
              <a:t>Christiaan Boudri</a:t>
            </a:r>
          </a:p>
          <a:p>
            <a:pPr rtl="0"/>
            <a:r>
              <a:rPr lang="nl-NL" dirty="0">
                <a:latin typeface="Comic Sans MS" panose="030F0702030302020204" pitchFamily="66" charset="0"/>
                <a:hlinkClick r:id="rId2"/>
              </a:rPr>
              <a:t>christiaan.boudri@han.nl</a:t>
            </a:r>
            <a:endParaRPr lang="nl-NL" dirty="0">
              <a:latin typeface="Comic Sans MS" panose="030F0702030302020204" pitchFamily="66" charset="0"/>
            </a:endParaRPr>
          </a:p>
          <a:p>
            <a:pPr rtl="0"/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27" name="Tijdelijke aanduiding voor afbeelding 26" descr="Digitale achtergrond gegevenspunten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Tijdelijke aanduiding voor afbeelding 32" descr="Digitale achtergrond gegevenspunten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nl-NL" smtClean="0"/>
              <a:pPr rtl="0"/>
              <a:t>27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B8C294C-7A7F-402B-E10A-F1F9203C7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877" y="611639"/>
            <a:ext cx="1902619" cy="2665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A15C2-7CA6-8C94-9EEA-F80B51E9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B96F2B89-ED70-C46D-AB3D-9E5718ED6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pic>
        <p:nvPicPr>
          <p:cNvPr id="8" name="Afbeelding 7" descr="Afbeelding met Menselijk gezicht, persoon, Voorhoofd, Kin&#10;&#10;Automatisch gegenereerde beschrijving">
            <a:extLst>
              <a:ext uri="{FF2B5EF4-FFF2-40B4-BE49-F238E27FC236}">
                <a16:creationId xmlns:a16="http://schemas.microsoft.com/office/drawing/2014/main" id="{B5C1F782-A774-47F2-DC50-5F1A09CE75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07" r="3845"/>
          <a:stretch/>
        </p:blipFill>
        <p:spPr>
          <a:xfrm>
            <a:off x="4300051" y="3273722"/>
            <a:ext cx="1949507" cy="2662083"/>
          </a:xfrm>
          <a:prstGeom prst="rect">
            <a:avLst/>
          </a:prstGeom>
        </p:spPr>
      </p:pic>
      <p:sp>
        <p:nvSpPr>
          <p:cNvPr id="9" name="Tijdelijke aanduiding voor datum 1">
            <a:extLst>
              <a:ext uri="{FF2B5EF4-FFF2-40B4-BE49-F238E27FC236}">
                <a16:creationId xmlns:a16="http://schemas.microsoft.com/office/drawing/2014/main" id="{9EC70A32-132E-8C26-E00B-93851572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242AE1FF-0FCD-8D86-DCB2-0EE477ED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  <a:cs typeface="Arial" panose="020B0604020202020204" pitchFamily="34" charset="0"/>
              </a:rPr>
              <a:t>Bronnen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49538" y="1580160"/>
            <a:ext cx="11090274" cy="3979625"/>
          </a:xfrm>
        </p:spPr>
        <p:txBody>
          <a:bodyPr/>
          <a:lstStyle/>
          <a:p>
            <a:r>
              <a:rPr lang="nl-NL" sz="1000" dirty="0">
                <a:latin typeface="Comic Sans MS" panose="030F0702030302020204" pitchFamily="66" charset="0"/>
              </a:rPr>
              <a:t>[1]: R. van </a:t>
            </a:r>
            <a:r>
              <a:rPr lang="nl-NL" sz="1000" dirty="0" err="1">
                <a:latin typeface="Comic Sans MS" panose="030F0702030302020204" pitchFamily="66" charset="0"/>
              </a:rPr>
              <a:t>Asselt</a:t>
            </a:r>
            <a:r>
              <a:rPr lang="nl-NL" sz="1000" dirty="0">
                <a:latin typeface="Comic Sans MS" panose="030F0702030302020204" pitchFamily="66" charset="0"/>
              </a:rPr>
              <a:t>,  </a:t>
            </a:r>
            <a:r>
              <a:rPr lang="nl-NL" sz="1000" i="1" dirty="0">
                <a:latin typeface="Comic Sans MS" panose="030F0702030302020204" pitchFamily="66" charset="0"/>
              </a:rPr>
              <a:t>Analyse en mogelijke verklaringen van de dalingen van de studiesuccessen van </a:t>
            </a:r>
            <a:r>
              <a:rPr lang="nl-NL" sz="1000" i="1" dirty="0" err="1">
                <a:latin typeface="Comic Sans MS" panose="030F0702030302020204" pitchFamily="66" charset="0"/>
              </a:rPr>
              <a:t>mbo'ers</a:t>
            </a:r>
            <a:r>
              <a:rPr lang="nl-NL" sz="1000" i="1" dirty="0">
                <a:latin typeface="Comic Sans MS" panose="030F0702030302020204" pitchFamily="66" charset="0"/>
              </a:rPr>
              <a:t> en </a:t>
            </a:r>
            <a:r>
              <a:rPr lang="nl-NL" sz="1000" i="1" dirty="0" err="1">
                <a:latin typeface="Comic Sans MS" panose="030F0702030302020204" pitchFamily="66" charset="0"/>
              </a:rPr>
              <a:t>havo'ers</a:t>
            </a:r>
            <a:r>
              <a:rPr lang="nl-NL" sz="1000" i="1" dirty="0">
                <a:latin typeface="Comic Sans MS" panose="030F0702030302020204" pitchFamily="66" charset="0"/>
              </a:rPr>
              <a:t> na 5 jaar voltijd </a:t>
            </a:r>
            <a:r>
              <a:rPr lang="nl-NL" sz="1000" i="1" dirty="0" err="1">
                <a:latin typeface="Comic Sans MS" panose="030F0702030302020204" pitchFamily="66" charset="0"/>
              </a:rPr>
              <a:t>hbo-studie</a:t>
            </a:r>
            <a:r>
              <a:rPr lang="nl-NL" sz="1000" i="1" dirty="0">
                <a:latin typeface="Comic Sans MS" panose="030F0702030302020204" pitchFamily="66" charset="0"/>
              </a:rPr>
              <a:t>, van de uitstroom in 2008 tot de uitstroom in 2014</a:t>
            </a:r>
            <a:r>
              <a:rPr lang="nl-NL" sz="1000" dirty="0">
                <a:latin typeface="Comic Sans MS" panose="030F0702030302020204" pitchFamily="66" charset="0"/>
              </a:rPr>
              <a:t>. Update van een eerdere versie (die liep tot de uitstroom in 2014). Analyse en verklaringen op persoonlijke titel, mede op verzoek van de Vereniging Hogescholen.  Augustus 2016.   Te downloaden van </a:t>
            </a:r>
            <a:r>
              <a:rPr lang="nl-NL" sz="1000" dirty="0">
                <a:latin typeface="Comic Sans MS" panose="030F0702030302020204" pitchFamily="66" charset="0"/>
                <a:hlinkClick r:id="rId2"/>
              </a:rPr>
              <a:t>https://www.nvvw.nl/17272/publicaties-hbo</a:t>
            </a:r>
            <a:endParaRPr lang="nl-NL" sz="1000" dirty="0">
              <a:latin typeface="Comic Sans MS" panose="030F0702030302020204" pitchFamily="66" charset="0"/>
            </a:endParaRPr>
          </a:p>
          <a:p>
            <a:r>
              <a:rPr lang="nl-NL" sz="1000" dirty="0">
                <a:latin typeface="Comic Sans MS" panose="030F0702030302020204" pitchFamily="66" charset="0"/>
              </a:rPr>
              <a:t>[2]: </a:t>
            </a:r>
            <a:r>
              <a:rPr lang="nl-NL" sz="1000" i="1" dirty="0">
                <a:latin typeface="Comic Sans MS" panose="030F0702030302020204" pitchFamily="66" charset="0"/>
              </a:rPr>
              <a:t>MBO-Keuzedeel Voorbereiding HBO Wiskunde voor de Techniek.</a:t>
            </a:r>
            <a:r>
              <a:rPr lang="nl-NL" sz="1000" dirty="0">
                <a:latin typeface="Comic Sans MS" panose="030F0702030302020204" pitchFamily="66" charset="0"/>
              </a:rPr>
              <a:t> </a:t>
            </a:r>
            <a:r>
              <a:rPr lang="nl-NL" sz="1000" dirty="0" err="1">
                <a:latin typeface="Comic Sans MS" panose="030F0702030302020204" pitchFamily="66" charset="0"/>
              </a:rPr>
              <a:t>Kenteq</a:t>
            </a:r>
            <a:r>
              <a:rPr lang="nl-NL" sz="1000" dirty="0">
                <a:latin typeface="Comic Sans MS" panose="030F0702030302020204" pitchFamily="66" charset="0"/>
              </a:rPr>
              <a:t>, afd. Kwalificatiestructuur. Januari 2014. Te downloaden van: </a:t>
            </a:r>
            <a:r>
              <a:rPr lang="nl-NL" sz="1000" dirty="0">
                <a:latin typeface="Comic Sans MS" panose="030F0702030302020204" pitchFamily="66" charset="0"/>
                <a:hlinkClick r:id="rId3"/>
              </a:rPr>
              <a:t>https://www.nvvw.nl/17184/publicaties-mbo-hbo</a:t>
            </a:r>
            <a:r>
              <a:rPr lang="nl-NL" sz="1000" dirty="0">
                <a:latin typeface="Comic Sans MS" panose="030F0702030302020204" pitchFamily="66" charset="0"/>
              </a:rPr>
              <a:t> </a:t>
            </a:r>
          </a:p>
          <a:p>
            <a:r>
              <a:rPr lang="nl-NL" sz="1000" dirty="0">
                <a:latin typeface="Comic Sans MS" panose="030F0702030302020204" pitchFamily="66" charset="0"/>
              </a:rPr>
              <a:t>[3]: </a:t>
            </a:r>
            <a:r>
              <a:rPr lang="nl-NL" sz="1000" i="1" dirty="0">
                <a:latin typeface="Comic Sans MS" panose="030F0702030302020204" pitchFamily="66" charset="0"/>
              </a:rPr>
              <a:t>Bijlage bij MBO-keuzedeel Voorbereiding HBO Wiskunde voor de techniek. (K0205)</a:t>
            </a:r>
            <a:r>
              <a:rPr lang="nl-NL" sz="1000" dirty="0">
                <a:latin typeface="Comic Sans MS" panose="030F0702030302020204" pitchFamily="66" charset="0"/>
              </a:rPr>
              <a:t>  LWHW. 2013. Te downloaden van:: </a:t>
            </a:r>
            <a:r>
              <a:rPr lang="nl-NL" sz="1000" dirty="0">
                <a:latin typeface="Comic Sans MS" panose="030F0702030302020204" pitchFamily="66" charset="0"/>
                <a:hlinkClick r:id="rId3"/>
              </a:rPr>
              <a:t>https://www.nvvw.nl/17184/publicaties-mbo-hbo</a:t>
            </a:r>
            <a:r>
              <a:rPr lang="nl-NL" sz="1000" dirty="0">
                <a:latin typeface="Comic Sans MS" panose="030F0702030302020204" pitchFamily="66" charset="0"/>
              </a:rPr>
              <a:t> </a:t>
            </a:r>
          </a:p>
          <a:p>
            <a:r>
              <a:rPr lang="nl-NL" sz="1000" dirty="0">
                <a:latin typeface="Comic Sans MS" panose="030F0702030302020204" pitchFamily="66" charset="0"/>
              </a:rPr>
              <a:t>[4]: </a:t>
            </a:r>
            <a:r>
              <a:rPr lang="nl-NL" sz="1000" i="1" dirty="0">
                <a:latin typeface="Comic Sans MS" panose="030F0702030302020204" pitchFamily="66" charset="0"/>
              </a:rPr>
              <a:t>Basisdeel Wiskunde voor het technisch mbo niveau 4</a:t>
            </a:r>
            <a:r>
              <a:rPr lang="nl-NL" sz="1000" dirty="0">
                <a:latin typeface="Comic Sans MS" panose="030F0702030302020204" pitchFamily="66" charset="0"/>
              </a:rPr>
              <a:t>. Michel van Glabbeek. Mei 2016. Te downloaden van: </a:t>
            </a:r>
            <a:r>
              <a:rPr lang="nl-NL" sz="1000" dirty="0">
                <a:latin typeface="Comic Sans MS" panose="030F0702030302020204" pitchFamily="66" charset="0"/>
                <a:hlinkClick r:id="rId3"/>
              </a:rPr>
              <a:t>https://www.nvvw.nl/17184/publicaties-mbo-hbo</a:t>
            </a:r>
            <a:r>
              <a:rPr lang="nl-NL" sz="1000" dirty="0">
                <a:latin typeface="Comic Sans MS" panose="030F0702030302020204" pitchFamily="66" charset="0"/>
              </a:rPr>
              <a:t> </a:t>
            </a:r>
          </a:p>
          <a:p>
            <a:r>
              <a:rPr lang="nl-NL" sz="1000" dirty="0">
                <a:latin typeface="Comic Sans MS" panose="030F0702030302020204" pitchFamily="66" charset="0"/>
              </a:rPr>
              <a:t>[5]: </a:t>
            </a:r>
            <a:r>
              <a:rPr lang="nl-NL" sz="1000" i="1" dirty="0">
                <a:latin typeface="Comic Sans MS" panose="030F0702030302020204" pitchFamily="66" charset="0"/>
              </a:rPr>
              <a:t>Eindrapportage van de Werkgroep Voorbereiding HBO-Wiskunde voor doorstromen van studenten van </a:t>
            </a:r>
            <a:r>
              <a:rPr lang="nl-NL" sz="1000" i="1" dirty="0" err="1">
                <a:latin typeface="Comic Sans MS" panose="030F0702030302020204" pitchFamily="66" charset="0"/>
              </a:rPr>
              <a:t>MBO-opleidingen</a:t>
            </a:r>
            <a:r>
              <a:rPr lang="nl-NL" sz="1000" i="1" dirty="0">
                <a:latin typeface="Comic Sans MS" panose="030F0702030302020204" pitchFamily="66" charset="0"/>
              </a:rPr>
              <a:t> Techniek naar </a:t>
            </a:r>
            <a:r>
              <a:rPr lang="nl-NL" sz="1000" i="1" dirty="0" err="1">
                <a:latin typeface="Comic Sans MS" panose="030F0702030302020204" pitchFamily="66" charset="0"/>
              </a:rPr>
              <a:t>HBO-opleidingen</a:t>
            </a:r>
            <a:r>
              <a:rPr lang="nl-NL" sz="1000" i="1" dirty="0">
                <a:latin typeface="Comic Sans MS" panose="030F0702030302020204" pitchFamily="66" charset="0"/>
              </a:rPr>
              <a:t> Techniek. </a:t>
            </a:r>
            <a:r>
              <a:rPr lang="nl-NL" sz="1000" dirty="0">
                <a:latin typeface="Comic Sans MS" panose="030F0702030302020204" pitchFamily="66" charset="0"/>
              </a:rPr>
              <a:t>Werkgroep </a:t>
            </a:r>
            <a:r>
              <a:rPr lang="nl-NL" sz="1000" dirty="0" err="1">
                <a:latin typeface="Comic Sans MS" panose="030F0702030302020204" pitchFamily="66" charset="0"/>
              </a:rPr>
              <a:t>RxH</a:t>
            </a:r>
            <a:r>
              <a:rPr lang="nl-NL" sz="1000" dirty="0">
                <a:latin typeface="Comic Sans MS" panose="030F0702030302020204" pitchFamily="66" charset="0"/>
              </a:rPr>
              <a:t>. Maart 2017. Te downloaden van: </a:t>
            </a:r>
            <a:r>
              <a:rPr lang="nl-NL" sz="1000" dirty="0">
                <a:latin typeface="Comic Sans MS" panose="030F0702030302020204" pitchFamily="66" charset="0"/>
                <a:hlinkClick r:id="rId3"/>
              </a:rPr>
              <a:t>https://www.nvvw.nl/17184/publicaties-mbo-hbo</a:t>
            </a:r>
            <a:r>
              <a:rPr lang="nl-NL" sz="1000" dirty="0">
                <a:latin typeface="Comic Sans MS" panose="030F0702030302020204" pitchFamily="66" charset="0"/>
              </a:rPr>
              <a:t> </a:t>
            </a:r>
          </a:p>
          <a:p>
            <a:r>
              <a:rPr lang="nl-NL" sz="1000" dirty="0">
                <a:latin typeface="Comic Sans MS" panose="030F0702030302020204" pitchFamily="66" charset="0"/>
              </a:rPr>
              <a:t>[6]: </a:t>
            </a:r>
            <a:r>
              <a:rPr lang="nl-NL" sz="1000" i="1" dirty="0">
                <a:latin typeface="Comic Sans MS" panose="030F0702030302020204" pitchFamily="66" charset="0"/>
              </a:rPr>
              <a:t>MBO-Voorbereiding hbo wiskunde voor de techniek-I-Breed (K1348)</a:t>
            </a:r>
            <a:r>
              <a:rPr lang="nl-NL" sz="1000" dirty="0">
                <a:latin typeface="Comic Sans MS" panose="030F0702030302020204" pitchFamily="66" charset="0"/>
              </a:rPr>
              <a:t>. SBB in samenwerking met Hogescholen HAN en Avans, Graafschap College, ROC Nijmegen, ROC </a:t>
            </a:r>
            <a:r>
              <a:rPr lang="nl-NL" sz="1000" dirty="0" err="1">
                <a:latin typeface="Comic Sans MS" panose="030F0702030302020204" pitchFamily="66" charset="0"/>
              </a:rPr>
              <a:t>Rivor</a:t>
            </a:r>
            <a:r>
              <a:rPr lang="nl-NL" sz="1000" dirty="0">
                <a:latin typeface="Comic Sans MS" panose="030F0702030302020204" pitchFamily="66" charset="0"/>
              </a:rPr>
              <a:t>, Technova College, Rijn IJssel, De Leijgraaf, </a:t>
            </a:r>
            <a:r>
              <a:rPr lang="nl-NL" sz="1000" dirty="0" err="1">
                <a:latin typeface="Comic Sans MS" panose="030F0702030302020204" pitchFamily="66" charset="0"/>
              </a:rPr>
              <a:t>Curio</a:t>
            </a:r>
            <a:r>
              <a:rPr lang="nl-NL" sz="1000" dirty="0">
                <a:latin typeface="Comic Sans MS" panose="030F0702030302020204" pitchFamily="66" charset="0"/>
              </a:rPr>
              <a:t> en Scalda. Juli 2022. Te downloaden van: </a:t>
            </a:r>
            <a:r>
              <a:rPr lang="nl-NL" sz="1000" dirty="0">
                <a:solidFill>
                  <a:srgbClr val="0070C0">
                    <a:alpha val="60000"/>
                  </a:srgbClr>
                </a:solidFill>
                <a:latin typeface="Comic Sans MS" panose="030F0702030302020204" pitchFamily="66" charset="0"/>
                <a:hlinkClick r:id="rId4"/>
              </a:rPr>
              <a:t>kwalificatie-mijn.s-bb.nl/keuzedeel</a:t>
            </a:r>
            <a:endParaRPr lang="nl-NL" sz="1000" dirty="0">
              <a:solidFill>
                <a:srgbClr val="0070C0">
                  <a:alpha val="60000"/>
                </a:srgbClr>
              </a:solidFill>
              <a:latin typeface="Comic Sans MS" panose="030F0702030302020204" pitchFamily="66" charset="0"/>
            </a:endParaRPr>
          </a:p>
          <a:p>
            <a:r>
              <a:rPr lang="nl-NL" sz="1000" dirty="0">
                <a:latin typeface="Comic Sans MS" panose="030F0702030302020204" pitchFamily="66" charset="0"/>
              </a:rPr>
              <a:t>[7]: </a:t>
            </a:r>
            <a:r>
              <a:rPr lang="nl-NL" sz="1000" i="1" dirty="0">
                <a:latin typeface="Comic Sans MS" panose="030F0702030302020204" pitchFamily="66" charset="0"/>
              </a:rPr>
              <a:t>MBO-Voorbereiding hbo wiskunde voor de techniek-II-Specifiek (K1349)</a:t>
            </a:r>
            <a:r>
              <a:rPr lang="nl-NL" sz="1000" dirty="0">
                <a:latin typeface="Comic Sans MS" panose="030F0702030302020204" pitchFamily="66" charset="0"/>
              </a:rPr>
              <a:t>. SBB in samenwerking met Hogescholen HAN en Avans, Graafschap College, ROC Nijmegen, ROC </a:t>
            </a:r>
            <a:r>
              <a:rPr lang="nl-NL" sz="1000" dirty="0" err="1">
                <a:latin typeface="Comic Sans MS" panose="030F0702030302020204" pitchFamily="66" charset="0"/>
              </a:rPr>
              <a:t>Rivor</a:t>
            </a:r>
            <a:r>
              <a:rPr lang="nl-NL" sz="1000" dirty="0">
                <a:latin typeface="Comic Sans MS" panose="030F0702030302020204" pitchFamily="66" charset="0"/>
              </a:rPr>
              <a:t>, Technova College, Rijn IJssel, De Leijgraaf, </a:t>
            </a:r>
            <a:r>
              <a:rPr lang="nl-NL" sz="1000" dirty="0" err="1">
                <a:latin typeface="Comic Sans MS" panose="030F0702030302020204" pitchFamily="66" charset="0"/>
              </a:rPr>
              <a:t>Curio</a:t>
            </a:r>
            <a:r>
              <a:rPr lang="nl-NL" sz="1000" dirty="0">
                <a:latin typeface="Comic Sans MS" panose="030F0702030302020204" pitchFamily="66" charset="0"/>
              </a:rPr>
              <a:t> en Scalda. Juli 2022. Te downloaden van: </a:t>
            </a:r>
            <a:r>
              <a:rPr lang="nl-NL" sz="1000" dirty="0">
                <a:latin typeface="Comic Sans MS" panose="030F0702030302020204" pitchFamily="66" charset="0"/>
                <a:hlinkClick r:id="rId5"/>
              </a:rPr>
              <a:t>kwalificatie-mijn.s-bb.nl/keuzedeel</a:t>
            </a:r>
            <a:endParaRPr lang="nl-NL" sz="1000" dirty="0">
              <a:latin typeface="Comic Sans MS" panose="030F0702030302020204" pitchFamily="66" charset="0"/>
            </a:endParaRPr>
          </a:p>
          <a:p>
            <a:r>
              <a:rPr lang="nl-NL" sz="1000" dirty="0">
                <a:latin typeface="Comic Sans MS" panose="030F0702030302020204" pitchFamily="66" charset="0"/>
              </a:rPr>
              <a:t>[8]: Servicedocument bij keuzedelen K1348 en K1349  (kruisjeslijst): </a:t>
            </a:r>
            <a:r>
              <a:rPr lang="nl-NL" sz="1000" dirty="0">
                <a:latin typeface="Comic Sans MS" panose="030F0702030302020204" pitchFamily="66" charset="0"/>
                <a:hlinkClick r:id="rId6"/>
              </a:rPr>
              <a:t>https://kwalificatie-mijn.s-bb.nl/Lijsten/Groep/13</a:t>
            </a:r>
            <a:r>
              <a:rPr lang="nl-NL" sz="1000" dirty="0">
                <a:latin typeface="Comic Sans MS" panose="030F0702030302020204" pitchFamily="66" charset="0"/>
              </a:rPr>
              <a:t> onder Herziening keuzedelen.</a:t>
            </a:r>
          </a:p>
          <a:p>
            <a:endParaRPr lang="nl-NL" sz="1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Nederlandse Vereniging van Wiskundelerar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0137" y="188640"/>
            <a:ext cx="3019425" cy="609600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AC8FC0C-F285-6D8B-A0EB-E4EB377C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ADB6812A-256E-0F93-6716-97790ADEF9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7" name="Tijdelijke aanduiding voor datum 1">
            <a:extLst>
              <a:ext uri="{FF2B5EF4-FFF2-40B4-BE49-F238E27FC236}">
                <a16:creationId xmlns:a16="http://schemas.microsoft.com/office/drawing/2014/main" id="{95D97D3B-CD4D-764A-2AA5-1176D9D4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872163E8-8702-6F20-4B3F-20AA7E27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rije v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Vrije v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</p:grpSp>
      <p:sp useBgFill="1">
        <p:nvSpPr>
          <p:cNvPr id="46" name="Rechthoek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8" name="Tijdelijke aanduiding voor afbeelding 7" descr="Digitale achtergrond gegevenspunten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616" y="-1071"/>
            <a:ext cx="12192000" cy="6858000"/>
          </a:xfrm>
        </p:spPr>
      </p:pic>
      <p:sp>
        <p:nvSpPr>
          <p:cNvPr id="48" name="Rechthoek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1090274" cy="5831590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rtl="0">
              <a:lnSpc>
                <a:spcPct val="100000"/>
              </a:lnSpc>
            </a:pP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Senior Leraar Wiskunde – Rekenen</a:t>
            </a: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Lid Regiegroep Rekenen</a:t>
            </a: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Lid werkgroep MBO-HBO </a:t>
            </a:r>
            <a:r>
              <a:rPr lang="nl-NL" sz="3200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NVvW</a:t>
            </a: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Lid Vaststellingscommiss</a:t>
            </a:r>
            <a:r>
              <a:rPr lang="nl-NL" sz="3200" dirty="0">
                <a:latin typeface="Comic Sans MS" panose="030F0702030302020204" pitchFamily="66" charset="0"/>
              </a:rPr>
              <a:t>ie Coöperatie </a:t>
            </a:r>
            <a: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MBO Examens</a:t>
            </a:r>
            <a:br>
              <a:rPr lang="nl-NL" sz="32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nl-NL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dirty="0"/>
              <a:t>dinsdag 2 februari 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Voorbeeld van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nl-NL" smtClean="0"/>
              <a:t>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EBBA4D-2D20-A8B6-55BC-C7177D1C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775" y="627929"/>
            <a:ext cx="2019300" cy="28289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0B7B5E0-A0D5-086F-2E45-14D6A6689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84" y="725237"/>
            <a:ext cx="2066925" cy="7048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3738367-92FF-0D89-0CFA-D6EBB1560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84" y="2627094"/>
            <a:ext cx="3276600" cy="8858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837C2-EBB7-ECE4-40C2-60C62D14F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542" y="3618410"/>
            <a:ext cx="1517191" cy="127490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4756413-D75C-B1BD-C0FB-C1C40F9F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BB84A6F3-4167-E24F-827C-228ACADC0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rije v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Vrije v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</p:grpSp>
      <p:sp useBgFill="1">
        <p:nvSpPr>
          <p:cNvPr id="46" name="Rechthoek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8" name="Tijdelijke aanduiding voor afbeelding 7" descr="Digitale achtergrond gegevenspunten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616" y="-18407"/>
            <a:ext cx="12192000" cy="6858000"/>
          </a:xfrm>
        </p:spPr>
      </p:pic>
      <p:sp>
        <p:nvSpPr>
          <p:cNvPr id="48" name="Rechthoek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942" y="1556615"/>
            <a:ext cx="11090274" cy="5831590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rtl="0">
              <a:lnSpc>
                <a:spcPct val="100000"/>
              </a:lnSpc>
            </a:pPr>
            <a: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Docent Werktuigbouwkunde</a:t>
            </a:r>
            <a:b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Onderzoeker Balanced Energy Systems</a:t>
            </a:r>
            <a:b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2900" dirty="0" err="1">
                <a:latin typeface="Comic Sans MS" panose="030F0702030302020204" pitchFamily="66" charset="0"/>
              </a:rPr>
              <a:t>Vz.</a:t>
            </a:r>
            <a:r>
              <a:rPr lang="nl-NL" sz="2900" dirty="0">
                <a:latin typeface="Comic Sans MS" panose="030F0702030302020204" pitchFamily="66" charset="0"/>
              </a:rPr>
              <a:t> </a:t>
            </a:r>
            <a: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werkgroep MBO-HBO NVvW</a:t>
            </a:r>
            <a:b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Ex-</a:t>
            </a:r>
            <a:r>
              <a:rPr lang="nl-NL" sz="2900" dirty="0">
                <a:latin typeface="Comic Sans MS" panose="030F0702030302020204" pitchFamily="66" charset="0"/>
              </a:rPr>
              <a:t>lid werkgroep Keuzedelen Wiskunde RxH</a:t>
            </a:r>
            <a:br>
              <a:rPr lang="nl-NL" sz="2900" dirty="0">
                <a:latin typeface="Comic Sans MS" panose="030F0702030302020204" pitchFamily="66" charset="0"/>
              </a:rPr>
            </a:br>
            <a:r>
              <a:rPr lang="nl-NL" sz="2900" dirty="0">
                <a:latin typeface="Comic Sans MS" panose="030F0702030302020204" pitchFamily="66" charset="0"/>
              </a:rPr>
              <a:t>Lid advieskring </a:t>
            </a:r>
            <a:r>
              <a:rPr lang="nl-NL" sz="2900" dirty="0" err="1">
                <a:latin typeface="Comic Sans MS" panose="030F0702030302020204" pitchFamily="66" charset="0"/>
              </a:rPr>
              <a:t>Vakvernieuwing</a:t>
            </a:r>
            <a:r>
              <a:rPr lang="nl-NL" sz="2900" dirty="0">
                <a:latin typeface="Comic Sans MS" panose="030F0702030302020204" pitchFamily="66" charset="0"/>
              </a:rPr>
              <a:t> Wiskunde</a:t>
            </a:r>
            <a:br>
              <a:rPr lang="nl-NL" sz="29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nl-NL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nl-NL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nl-NL" smtClean="0"/>
              <a:t>4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3738367-92FF-0D89-0CFA-D6EBB1560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71" y="2847717"/>
            <a:ext cx="3276600" cy="885825"/>
          </a:xfrm>
          <a:prstGeom prst="rect">
            <a:avLst/>
          </a:prstGeom>
        </p:spPr>
      </p:pic>
      <p:pic>
        <p:nvPicPr>
          <p:cNvPr id="6" name="Afbeelding 5" descr="Afbeelding met Menselijk gezicht, persoon, Voorhoofd, Kin&#10;&#10;Automatisch gegenereerde beschrijving">
            <a:extLst>
              <a:ext uri="{FF2B5EF4-FFF2-40B4-BE49-F238E27FC236}">
                <a16:creationId xmlns:a16="http://schemas.microsoft.com/office/drawing/2014/main" id="{B69D649B-D1FD-CE74-EB82-5CA206432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7" r="3845"/>
          <a:stretch/>
        </p:blipFill>
        <p:spPr>
          <a:xfrm>
            <a:off x="9400194" y="796205"/>
            <a:ext cx="2109093" cy="288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D1AD88F-EAA5-0F7E-C531-5F6A720F3B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72" t="12182" r="1161" b="11267"/>
          <a:stretch/>
        </p:blipFill>
        <p:spPr>
          <a:xfrm>
            <a:off x="518480" y="458734"/>
            <a:ext cx="2693666" cy="91873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8DD3C15-CBC6-1052-7ED9-0A1F9F4F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C9C02E63-6A0D-C397-75A3-9CFEBF963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pic>
        <p:nvPicPr>
          <p:cNvPr id="9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57359AC2-BECF-99BD-7DED-AC6C8B29F6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1" y="2847075"/>
            <a:ext cx="885824" cy="8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rije v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-NL" dirty="0"/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Vrije v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dirty="0"/>
            </a:p>
          </p:txBody>
        </p:sp>
      </p:grpSp>
      <p:sp useBgFill="1">
        <p:nvSpPr>
          <p:cNvPr id="46" name="Rechthoek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8" name="Tijdelijke aanduiding voor afbeelding 7" descr="Digitale achtergrond gegevenspunten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616" y="11942"/>
            <a:ext cx="12192000" cy="6858000"/>
          </a:xfrm>
        </p:spPr>
      </p:pic>
      <p:sp>
        <p:nvSpPr>
          <p:cNvPr id="48" name="Rechthoek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nl-NL" smtClean="0"/>
              <a:t>5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088A070-FDB7-46C1-9ED5-6F6C72D67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549275"/>
            <a:ext cx="6706911" cy="2879725"/>
          </a:xfrm>
        </p:spPr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En wie zijn jullie?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B96643-75CF-C4F7-B6D0-3FCC3055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80A19D1-ED7D-3D1A-2A59-79BFB5673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Aansluiting MBO-HBO</a:t>
            </a:r>
            <a:br>
              <a:rPr lang="nl-NL" dirty="0">
                <a:latin typeface="Comic Sans MS" panose="030F0702030302020204" pitchFamily="66" charset="0"/>
              </a:rPr>
            </a:br>
            <a:r>
              <a:rPr lang="nl-NL" dirty="0">
                <a:latin typeface="Comic Sans MS" panose="030F0702030302020204" pitchFamily="66" charset="0"/>
              </a:rPr>
              <a:t>1999: keerpunt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94525" y="2119910"/>
            <a:ext cx="11090274" cy="3979625"/>
          </a:xfrm>
        </p:spPr>
        <p:txBody>
          <a:bodyPr/>
          <a:lstStyle/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Invoering competentiegericht onderwijs (MBO en HBO)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Invoering Tweede Fase (VO)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Invoering GR (VO en MBO)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Invoering Computeralgebra (HBO)</a:t>
            </a: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Ideaal van ’vernieuwde wiskunde’: verschuiving in accent van basisvaardigheden naar methodische competenties als analytisch en kritisch denkvermogen.</a:t>
            </a: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45EDE9F-F79F-DA59-F7FF-AC4591D5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70427D12-AD4C-1E9B-D5FB-81B8A1D3B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Kwalificatiestructuur mbo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72858" y="1705835"/>
            <a:ext cx="11090274" cy="3979625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1:  wiskunde verplicht, 3 lesuren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			(1 lesuur = 50 minuten)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2:  wiskunde verplicht, 3 lesuren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3:  stage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4:  wiskunde keuzevak, 3 lesuren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			</a:t>
            </a:r>
            <a:r>
              <a:rPr lang="nl-N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alleen verplicht voor doorstromers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Totaal: 3 x 40 x 3 x 5/6 = </a:t>
            </a:r>
            <a:r>
              <a:rPr lang="nl-N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300</a:t>
            </a: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klokuren wiskunde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endParaRPr lang="nl-NL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FB9161-627E-647D-0837-16F01E5B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2CA09401-E21A-52BF-9F35-D296DE36E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7" name="Tijdelijke aanduiding voor datum 1">
            <a:extLst>
              <a:ext uri="{FF2B5EF4-FFF2-40B4-BE49-F238E27FC236}">
                <a16:creationId xmlns:a16="http://schemas.microsoft.com/office/drawing/2014/main" id="{9FD80A7F-277C-1EFD-FC7D-158875E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7168257A-B1C7-2D6F-D722-D839DAB2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2004: keerpunt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50864" y="1770299"/>
            <a:ext cx="11090274" cy="3979625"/>
          </a:xfrm>
        </p:spPr>
        <p:txBody>
          <a:bodyPr/>
          <a:lstStyle/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Basisvaardigheden havo vormen toenemende zorg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Vanaf 2004 vervallen toelatingseisen MBO-4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Wiskunde in HBO onder druk (CGO)</a:t>
            </a: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Startpunt acties gericht op havo;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Commissie </a:t>
            </a:r>
            <a:r>
              <a:rPr lang="nl-NL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cTWO</a:t>
            </a: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(2004)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“Vergissing”: met </a:t>
            </a:r>
            <a:r>
              <a:rPr lang="nl-NL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WiA</a:t>
            </a: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toelaatbaar vanaf 2007</a:t>
            </a:r>
          </a:p>
          <a:p>
            <a:pPr lvl="1"/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DEC0FE-2555-0921-D7F6-94F8E83D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803648F9-B8B6-E90F-4CBA-859654C63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7" name="Tijdelijke aanduiding voor datum 1">
            <a:extLst>
              <a:ext uri="{FF2B5EF4-FFF2-40B4-BE49-F238E27FC236}">
                <a16:creationId xmlns:a16="http://schemas.microsoft.com/office/drawing/2014/main" id="{4ED8497F-6999-DE0F-BF43-D369BBDD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437C7813-B2D0-27BB-6E5D-BD4260D7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53A8133-F77F-9BC7-38D8-3410B408C16D}"/>
              </a:ext>
            </a:extLst>
          </p:cNvPr>
          <p:cNvSpPr txBox="1">
            <a:spLocks/>
          </p:cNvSpPr>
          <p:nvPr/>
        </p:nvSpPr>
        <p:spPr>
          <a:xfrm>
            <a:off x="504989" y="1612544"/>
            <a:ext cx="11090274" cy="397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1:  wiskunde naar inzicht ROC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			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2:  wiskunde/rekenen naar inzicht ROC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3:  stage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4:  meestal geen wiskunde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	       Soms doorstroomcursussen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in samenwerking mbo en hbo.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	</a:t>
            </a:r>
            <a:endParaRPr lang="nl-NL" sz="2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endParaRPr lang="nl-NL" sz="2400" dirty="0">
              <a:latin typeface="Comic Sans MS" panose="030F0702030302020204" pitchFamily="66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Kwalificatiestructuur mbo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FB9161-627E-647D-0837-16F01E5B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9" y="1114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2CA09401-E21A-52BF-9F35-D296DE36E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1" y="47519"/>
            <a:ext cx="800265" cy="800265"/>
          </a:xfrm>
          <a:prstGeom prst="rect">
            <a:avLst/>
          </a:prstGeom>
        </p:spPr>
      </p:pic>
      <p:sp>
        <p:nvSpPr>
          <p:cNvPr id="7" name="Tijdelijke aanduiding voor datum 1">
            <a:extLst>
              <a:ext uri="{FF2B5EF4-FFF2-40B4-BE49-F238E27FC236}">
                <a16:creationId xmlns:a16="http://schemas.microsoft.com/office/drawing/2014/main" id="{9FD80A7F-277C-1EFD-FC7D-158875E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nl-NL" dirty="0"/>
              <a:t>Zaterdag 4 november 2023</a:t>
            </a: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7168257A-B1C7-2D6F-D722-D839DAB2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90163"/>
            <a:ext cx="6379210" cy="153888"/>
          </a:xfrm>
        </p:spPr>
        <p:txBody>
          <a:bodyPr rtlCol="0"/>
          <a:lstStyle/>
          <a:p>
            <a:pPr rtl="0"/>
            <a:r>
              <a:rPr lang="nl-NL" dirty="0"/>
              <a:t>De doorstroom mbo-hbo van tegenwoordig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B5A1EE6-E682-C9AE-A256-3E45939EE12D}"/>
              </a:ext>
            </a:extLst>
          </p:cNvPr>
          <p:cNvSpPr txBox="1"/>
          <p:nvPr/>
        </p:nvSpPr>
        <p:spPr>
          <a:xfrm>
            <a:off x="7710401" y="2587189"/>
            <a:ext cx="3404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Afhankelijk</a:t>
            </a:r>
            <a:r>
              <a:rPr lang="en-US" dirty="0">
                <a:solidFill>
                  <a:srgbClr val="FF0000"/>
                </a:solidFill>
              </a:rPr>
              <a:t> van ROC: </a:t>
            </a:r>
          </a:p>
          <a:p>
            <a:r>
              <a:rPr lang="en-US" dirty="0" err="1">
                <a:solidFill>
                  <a:srgbClr val="FF0000"/>
                </a:solidFill>
              </a:rPr>
              <a:t>reductie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wiskunde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dirty="0" err="1">
                <a:solidFill>
                  <a:srgbClr val="FF0000"/>
                </a:solidFill>
              </a:rPr>
              <a:t>onderbouw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Eliminatie wiskunde in bovenbouw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ADD1A18-B12B-A90E-BE1D-A3F1DE82E68F}"/>
              </a:ext>
            </a:extLst>
          </p:cNvPr>
          <p:cNvSpPr/>
          <p:nvPr/>
        </p:nvSpPr>
        <p:spPr>
          <a:xfrm>
            <a:off x="1626777" y="1533787"/>
            <a:ext cx="4145094" cy="4954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E2071BC-16C9-AF1D-990A-DFB2D00CD44F}"/>
              </a:ext>
            </a:extLst>
          </p:cNvPr>
          <p:cNvSpPr/>
          <p:nvPr/>
        </p:nvSpPr>
        <p:spPr>
          <a:xfrm>
            <a:off x="1789557" y="2832239"/>
            <a:ext cx="5244632" cy="45514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4821828-5DB8-0571-80B5-3ACAFCB6CFA4}"/>
              </a:ext>
            </a:extLst>
          </p:cNvPr>
          <p:cNvSpPr/>
          <p:nvPr/>
        </p:nvSpPr>
        <p:spPr>
          <a:xfrm>
            <a:off x="1865313" y="4131439"/>
            <a:ext cx="4508724" cy="149894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09323" y="1609982"/>
            <a:ext cx="11090274" cy="3979625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1:  wiskunde verplicht, 3 lesuren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			(1 lesuur = 50 minuten)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2:  wiskunde verplicht, 3 lesuren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3:  stage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Jaar 4:  wiskunde keuzevak, 3 lesuren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			</a:t>
            </a:r>
            <a:r>
              <a:rPr lang="nl-N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alleen verplicht voor doorstromers</a:t>
            </a:r>
          </a:p>
          <a:p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Totaal: 3 x 40 x 3 x 5/6 = </a:t>
            </a:r>
            <a:r>
              <a:rPr lang="nl-N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300</a:t>
            </a:r>
            <a:r>
              <a:rPr lang="nl-N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klokuren wiskunde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endParaRPr lang="nl-NL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295.tgt.Office_50300968_TF33713516_Win32_OJ112196127" id="{711B5A03-FE3A-4E90-ABA7-DB1405FCEAD7}" vid="{0E275FA8-9945-45B8-88AB-9655A97FF73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290</TotalTime>
  <Words>1587</Words>
  <Application>Microsoft Office PowerPoint</Application>
  <PresentationFormat>Breedbeeld</PresentationFormat>
  <Paragraphs>259</Paragraphs>
  <Slides>28</Slides>
  <Notes>11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Comic Sans MS</vt:lpstr>
      <vt:lpstr>Gill Sans MT</vt:lpstr>
      <vt:lpstr>Walbaum Display</vt:lpstr>
      <vt:lpstr>3DFloatVTI</vt:lpstr>
      <vt:lpstr>De doorstroom mbo-hbo van tegenwoordig</vt:lpstr>
      <vt:lpstr>Wat doen wij? Aansluiting mbo-hbo  Keuzedeel K0205 2014-2022 Ervaringen op Deltion Vernieuwde keuzedelen sept. 2022 - …</vt:lpstr>
      <vt:lpstr>  Senior Leraar Wiskunde – Rekenen Lid Regiegroep Rekenen     Lid werkgroep MBO-HBO NVvW   Lid Vaststellingscommissie Coöperatie MBO Examens  </vt:lpstr>
      <vt:lpstr>Docent Werktuigbouwkunde Onderzoeker Balanced Energy Systems     Vz. werkgroep MBO-HBO NVvW  Ex-lid werkgroep Keuzedelen Wiskunde RxH Lid advieskring Vakvernieuwing Wiskunde  </vt:lpstr>
      <vt:lpstr>En wie zijn jullie?</vt:lpstr>
      <vt:lpstr>Aansluiting MBO-HBO 1999: keerpunt 1</vt:lpstr>
      <vt:lpstr>Kwalificatiestructuur mbo</vt:lpstr>
      <vt:lpstr>2004: keerpunt 2</vt:lpstr>
      <vt:lpstr>Kwalificatiestructuur mbo</vt:lpstr>
      <vt:lpstr>5-jaarsrendementen HBO-techniek</vt:lpstr>
      <vt:lpstr>5-jaarsrendementen</vt:lpstr>
      <vt:lpstr>2010: Kennisbasis HBO Techniek en Economie</vt:lpstr>
      <vt:lpstr>2016 keerpunt 3</vt:lpstr>
      <vt:lpstr>Keuzedeel Voorbereiding  HBO Wiskunde voor de Techniek </vt:lpstr>
      <vt:lpstr>Deltion in cijfers   studenten  16.860 BOL   11.914  BBL    5.546  opleidingen 225 medewerkers 1821   verdeling  1.007 vrouwen     814 mannen </vt:lpstr>
      <vt:lpstr>Team Bouw Infra BOL4  / BBL4 Middenkader fuctionaris Bouw Middenkader functionaris Infra  Beroepen Technisch tekenaar Calculator Werkvoorbereider Assistent uitvoerder Landmeter Toezichthouder gemeente </vt:lpstr>
      <vt:lpstr> </vt:lpstr>
      <vt:lpstr>PowerPoint-presentatie</vt:lpstr>
      <vt:lpstr>Descriptoren - Kerndoelen Reken-en wiskunde onderwijs</vt:lpstr>
      <vt:lpstr>Reken- en wiskundeonderwijs (vakken)</vt:lpstr>
      <vt:lpstr>Curriculum Rekenen/ Wiskunde/ KD</vt:lpstr>
      <vt:lpstr>Methode   Wiskunde Math4All   Wiskunde Keuzedelen   Rekenen Studyflow </vt:lpstr>
      <vt:lpstr>Resultaten Keuzedeel HBO Wiskunde K0205 </vt:lpstr>
      <vt:lpstr>2020: Evaluatie K0205</vt:lpstr>
      <vt:lpstr>2022: Keerpunt 4? </vt:lpstr>
      <vt:lpstr>Wijziging Curriculum 2023-2024  Invoeren nieuwe keuzedelen K 1348 breed K1349 specifiek   Instaptoets afnemen Keuze maken keuzedeel  Parallel aanbieden (niveauverschil ex HAVO studenten en  voormalig VMBO studenten) </vt:lpstr>
      <vt:lpstr>Bedankt</vt:lpstr>
      <vt:lpstr>Bronnen</vt:lpstr>
    </vt:vector>
  </TitlesOfParts>
  <Company>Deltion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op Deltion  MBO-4</dc:title>
  <dc:creator>Erik Borghuis</dc:creator>
  <cp:lastModifiedBy>Christiaan Boudri</cp:lastModifiedBy>
  <cp:revision>4</cp:revision>
  <dcterms:created xsi:type="dcterms:W3CDTF">2023-09-12T05:52:22Z</dcterms:created>
  <dcterms:modified xsi:type="dcterms:W3CDTF">2023-10-31T21:48:06Z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