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39"/>
  </p:notesMasterIdLst>
  <p:sldIdLst>
    <p:sldId id="256" r:id="rId2"/>
    <p:sldId id="292" r:id="rId3"/>
    <p:sldId id="316" r:id="rId4"/>
    <p:sldId id="303" r:id="rId5"/>
    <p:sldId id="257" r:id="rId6"/>
    <p:sldId id="258" r:id="rId7"/>
    <p:sldId id="291" r:id="rId8"/>
    <p:sldId id="290" r:id="rId9"/>
    <p:sldId id="289" r:id="rId10"/>
    <p:sldId id="259" r:id="rId11"/>
    <p:sldId id="284" r:id="rId12"/>
    <p:sldId id="304" r:id="rId13"/>
    <p:sldId id="261" r:id="rId14"/>
    <p:sldId id="265" r:id="rId15"/>
    <p:sldId id="260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262" r:id="rId24"/>
    <p:sldId id="314" r:id="rId25"/>
    <p:sldId id="279" r:id="rId26"/>
    <p:sldId id="280" r:id="rId27"/>
    <p:sldId id="281" r:id="rId28"/>
    <p:sldId id="282" r:id="rId29"/>
    <p:sldId id="283" r:id="rId30"/>
    <p:sldId id="270" r:id="rId31"/>
    <p:sldId id="271" r:id="rId32"/>
    <p:sldId id="272" r:id="rId33"/>
    <p:sldId id="287" r:id="rId34"/>
    <p:sldId id="277" r:id="rId35"/>
    <p:sldId id="317" r:id="rId36"/>
    <p:sldId id="268" r:id="rId37"/>
    <p:sldId id="306" r:id="rId3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681" autoAdjust="0"/>
  </p:normalViewPr>
  <p:slideViewPr>
    <p:cSldViewPr>
      <p:cViewPr varScale="1">
        <p:scale>
          <a:sx n="104" d="100"/>
          <a:sy n="104" d="100"/>
        </p:scale>
        <p:origin x="1755" y="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8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aan Boudri" userId="2c12096f-88c4-4ed2-8369-dca13da95b47" providerId="ADAL" clId="{4AC66228-632E-4E97-A720-4AE1C70EFDC1}"/>
    <pc:docChg chg="undo custSel modSld">
      <pc:chgData name="Christiaan Boudri" userId="2c12096f-88c4-4ed2-8369-dca13da95b47" providerId="ADAL" clId="{4AC66228-632E-4E97-A720-4AE1C70EFDC1}" dt="2023-10-08T16:24:26.794" v="5" actId="1076"/>
      <pc:docMkLst>
        <pc:docMk/>
      </pc:docMkLst>
      <pc:sldChg chg="modSp mod">
        <pc:chgData name="Christiaan Boudri" userId="2c12096f-88c4-4ed2-8369-dca13da95b47" providerId="ADAL" clId="{4AC66228-632E-4E97-A720-4AE1C70EFDC1}" dt="2023-10-08T16:24:26.794" v="5" actId="1076"/>
        <pc:sldMkLst>
          <pc:docMk/>
          <pc:sldMk cId="2049750699" sldId="308"/>
        </pc:sldMkLst>
        <pc:spChg chg="mod">
          <ac:chgData name="Christiaan Boudri" userId="2c12096f-88c4-4ed2-8369-dca13da95b47" providerId="ADAL" clId="{4AC66228-632E-4E97-A720-4AE1C70EFDC1}" dt="2023-10-08T16:21:25.787" v="1" actId="1076"/>
          <ac:spMkLst>
            <pc:docMk/>
            <pc:sldMk cId="2049750699" sldId="308"/>
            <ac:spMk id="62470" creationId="{00000000-0000-0000-0000-000000000000}"/>
          </ac:spMkLst>
        </pc:spChg>
        <pc:grpChg chg="mod">
          <ac:chgData name="Christiaan Boudri" userId="2c12096f-88c4-4ed2-8369-dca13da95b47" providerId="ADAL" clId="{4AC66228-632E-4E97-A720-4AE1C70EFDC1}" dt="2023-10-08T16:24:26.794" v="5" actId="1076"/>
          <ac:grpSpMkLst>
            <pc:docMk/>
            <pc:sldMk cId="2049750699" sldId="308"/>
            <ac:grpSpMk id="62466" creationId="{00000000-0000-0000-0000-000000000000}"/>
          </ac:grpSpMkLst>
        </pc:gr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Lectoraat%20IMA\HBO%20diplomarendementen%20alg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Lectoraat%20IMA\HBO%20diplomarendementen%20alg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Lectoraat%20IMA\HBO%20diplomarendementen%20alg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Lectoraat%20IMA\HBO%20diplomarendementen%20alg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Lectoraat%20IMA\HBO%20diplomarendementen%20al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 err="1"/>
              <a:t>alle</a:t>
            </a:r>
            <a:r>
              <a:rPr lang="en-US" sz="1600" dirty="0"/>
              <a:t> </a:t>
            </a:r>
            <a:r>
              <a:rPr lang="en-US" sz="1600" dirty="0" err="1"/>
              <a:t>instromers</a:t>
            </a:r>
            <a:r>
              <a:rPr lang="en-US" sz="1600" dirty="0"/>
              <a:t>, </a:t>
            </a:r>
            <a:r>
              <a:rPr lang="en-US" sz="1600" dirty="0" err="1"/>
              <a:t>alle</a:t>
            </a:r>
            <a:r>
              <a:rPr lang="en-US" sz="1600" dirty="0"/>
              <a:t> </a:t>
            </a:r>
            <a:r>
              <a:rPr lang="en-US" sz="1600" dirty="0" err="1"/>
              <a:t>opleidingen</a:t>
            </a:r>
            <a:endParaRPr lang="en-US" sz="1600" dirty="0"/>
          </a:p>
        </c:rich>
      </c:tx>
      <c:layout>
        <c:manualLayout>
          <c:xMode val="edge"/>
          <c:yMode val="edge"/>
          <c:x val="0.1408173076923111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7543963254593173E-2"/>
          <c:y val="0.19480351414406533"/>
          <c:w val="0.89745603674540686"/>
          <c:h val="0.62508237721061299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chemeClr val="tx1"/>
              </a:solidFill>
            </a:ln>
          </c:spPr>
          <c:marker>
            <c:symbol val="none"/>
          </c:marker>
          <c:val>
            <c:numRef>
              <c:f>(Blad1!$C$8,Blad1!$C$9,Blad1!$C$10,Blad1!$C$11,Blad1!$C$12,Blad1!$C$13,Blad1!$C$14,Blad1!$C$15,Blad1!$C$16,Blad1!$C$17,Blad1!$C$18,Blad1!$C$19,Blad1!$C$20,Blad1!$C$21,Blad1!$C$22)</c:f>
              <c:numCache>
                <c:formatCode>General</c:formatCode>
                <c:ptCount val="15"/>
                <c:pt idx="0">
                  <c:v>59.1</c:v>
                </c:pt>
                <c:pt idx="1">
                  <c:v>58.6</c:v>
                </c:pt>
                <c:pt idx="2">
                  <c:v>57.8</c:v>
                </c:pt>
                <c:pt idx="3">
                  <c:v>57.6</c:v>
                </c:pt>
                <c:pt idx="4">
                  <c:v>57</c:v>
                </c:pt>
                <c:pt idx="5">
                  <c:v>58.3</c:v>
                </c:pt>
                <c:pt idx="6">
                  <c:v>58.8</c:v>
                </c:pt>
                <c:pt idx="7">
                  <c:v>58.7</c:v>
                </c:pt>
                <c:pt idx="8">
                  <c:v>56.9</c:v>
                </c:pt>
                <c:pt idx="9">
                  <c:v>55.5</c:v>
                </c:pt>
                <c:pt idx="10">
                  <c:v>53.1</c:v>
                </c:pt>
                <c:pt idx="11">
                  <c:v>53.1</c:v>
                </c:pt>
                <c:pt idx="12">
                  <c:v>51.9</c:v>
                </c:pt>
                <c:pt idx="13">
                  <c:v>49</c:v>
                </c:pt>
                <c:pt idx="14">
                  <c:v>49.1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ADE-482D-90EC-5745ED60F35E}"/>
            </c:ext>
          </c:extLst>
        </c:ser>
        <c:ser>
          <c:idx val="1"/>
          <c:order val="1"/>
          <c:tx>
            <c:strRef>
              <c:f>Blad1!$C$8:$C$21</c:f>
              <c:strCache>
                <c:ptCount val="1"/>
                <c:pt idx="0">
                  <c:v>59.1 58.6 57.8 57.6 57 58.3 58.8 58.7 56.9 55.5 53.1 53.1 51.9 49</c:v>
                </c:pt>
              </c:strCache>
            </c:strRef>
          </c:tx>
          <c:marker>
            <c:symbol val="none"/>
          </c:marker>
          <c:val>
            <c:numLit>
              <c:formatCode>General</c:formatCode>
              <c:ptCount val="1"/>
              <c:pt idx="0">
                <c:v>1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1-AADE-482D-90EC-5745ED60F3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9496960"/>
        <c:axId val="169498880"/>
      </c:lineChart>
      <c:catAx>
        <c:axId val="1694969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nl-NL" sz="1400" dirty="0"/>
                  <a:t>Gemeten in uitstroomjaar 200....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nl-NL"/>
          </a:p>
        </c:txPr>
        <c:crossAx val="169498880"/>
        <c:crosses val="autoZero"/>
        <c:auto val="0"/>
        <c:lblAlgn val="ctr"/>
        <c:lblOffset val="100"/>
        <c:noMultiLvlLbl val="0"/>
      </c:catAx>
      <c:valAx>
        <c:axId val="169498880"/>
        <c:scaling>
          <c:orientation val="minMax"/>
          <c:max val="80"/>
          <c:min val="3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nl-NL"/>
          </a:p>
        </c:txPr>
        <c:crossAx val="169496960"/>
        <c:crosses val="autoZero"/>
        <c:crossBetween val="between"/>
        <c:majorUnit val="10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93859431646499"/>
          <c:y val="0.22527420656929603"/>
          <c:w val="0.82725124061240973"/>
          <c:h val="0.4730329700384075"/>
        </c:manualLayout>
      </c:layout>
      <c:lineChart>
        <c:grouping val="standard"/>
        <c:varyColors val="0"/>
        <c:ser>
          <c:idx val="0"/>
          <c:order val="0"/>
          <c:tx>
            <c:v>vwo</c:v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val>
            <c:numRef>
              <c:f>(Blad1!$F$8:$F$21,Blad1!$F$22)</c:f>
              <c:numCache>
                <c:formatCode>General</c:formatCode>
                <c:ptCount val="15"/>
                <c:pt idx="0">
                  <c:v>70.2</c:v>
                </c:pt>
                <c:pt idx="1">
                  <c:v>68.599999999999994</c:v>
                </c:pt>
                <c:pt idx="2">
                  <c:v>69.099999999999994</c:v>
                </c:pt>
                <c:pt idx="3">
                  <c:v>70.099999999999994</c:v>
                </c:pt>
                <c:pt idx="4">
                  <c:v>70.900000000000006</c:v>
                </c:pt>
                <c:pt idx="5">
                  <c:v>71.5</c:v>
                </c:pt>
                <c:pt idx="6">
                  <c:v>72.599999999999994</c:v>
                </c:pt>
                <c:pt idx="7">
                  <c:v>73.099999999999994</c:v>
                </c:pt>
                <c:pt idx="8">
                  <c:v>71.599999999999994</c:v>
                </c:pt>
                <c:pt idx="9">
                  <c:v>71.400000000000006</c:v>
                </c:pt>
                <c:pt idx="10">
                  <c:v>70.5</c:v>
                </c:pt>
                <c:pt idx="11">
                  <c:v>71.7</c:v>
                </c:pt>
                <c:pt idx="12">
                  <c:v>70.5</c:v>
                </c:pt>
                <c:pt idx="13">
                  <c:v>68.599999999999994</c:v>
                </c:pt>
                <c:pt idx="14">
                  <c:v>68.599999999999994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30C-42B7-A4A2-B8CE035B96A8}"/>
            </c:ext>
          </c:extLst>
        </c:ser>
        <c:ser>
          <c:idx val="1"/>
          <c:order val="1"/>
          <c:tx>
            <c:v>mbo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val>
            <c:numRef>
              <c:f>(Blad1!$E$8:$E$21,Blad1!$E$22)</c:f>
              <c:numCache>
                <c:formatCode>General</c:formatCode>
                <c:ptCount val="15"/>
                <c:pt idx="0">
                  <c:v>58.5</c:v>
                </c:pt>
                <c:pt idx="1">
                  <c:v>59.2</c:v>
                </c:pt>
                <c:pt idx="2">
                  <c:v>59.3</c:v>
                </c:pt>
                <c:pt idx="3">
                  <c:v>59.5</c:v>
                </c:pt>
                <c:pt idx="4">
                  <c:v>59.8</c:v>
                </c:pt>
                <c:pt idx="5">
                  <c:v>60.2</c:v>
                </c:pt>
                <c:pt idx="6">
                  <c:v>59.9</c:v>
                </c:pt>
                <c:pt idx="7">
                  <c:v>59.1</c:v>
                </c:pt>
                <c:pt idx="8">
                  <c:v>57.5</c:v>
                </c:pt>
                <c:pt idx="9">
                  <c:v>56.4</c:v>
                </c:pt>
                <c:pt idx="10">
                  <c:v>52.8</c:v>
                </c:pt>
                <c:pt idx="11">
                  <c:v>52.5</c:v>
                </c:pt>
                <c:pt idx="12">
                  <c:v>50.2</c:v>
                </c:pt>
                <c:pt idx="13">
                  <c:v>45.3</c:v>
                </c:pt>
                <c:pt idx="14">
                  <c:v>44.7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30C-42B7-A4A2-B8CE035B96A8}"/>
            </c:ext>
          </c:extLst>
        </c:ser>
        <c:ser>
          <c:idx val="2"/>
          <c:order val="2"/>
          <c:tx>
            <c:v>havo </c:v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val>
            <c:numRef>
              <c:f>(Blad1!$D$8:$D$21,Blad1!$D$22)</c:f>
              <c:numCache>
                <c:formatCode>General</c:formatCode>
                <c:ptCount val="15"/>
                <c:pt idx="0">
                  <c:v>55.1</c:v>
                </c:pt>
                <c:pt idx="1">
                  <c:v>55</c:v>
                </c:pt>
                <c:pt idx="2">
                  <c:v>54.6</c:v>
                </c:pt>
                <c:pt idx="3">
                  <c:v>53.5</c:v>
                </c:pt>
                <c:pt idx="4">
                  <c:v>53</c:v>
                </c:pt>
                <c:pt idx="5">
                  <c:v>54.9</c:v>
                </c:pt>
                <c:pt idx="6">
                  <c:v>55.1</c:v>
                </c:pt>
                <c:pt idx="7">
                  <c:v>54.7</c:v>
                </c:pt>
                <c:pt idx="8">
                  <c:v>53.2</c:v>
                </c:pt>
                <c:pt idx="9">
                  <c:v>50.5</c:v>
                </c:pt>
                <c:pt idx="10">
                  <c:v>48.6</c:v>
                </c:pt>
                <c:pt idx="11">
                  <c:v>48.3</c:v>
                </c:pt>
                <c:pt idx="12">
                  <c:v>47.7</c:v>
                </c:pt>
                <c:pt idx="13">
                  <c:v>44.9</c:v>
                </c:pt>
                <c:pt idx="14">
                  <c:v>45.4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30C-42B7-A4A2-B8CE035B96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9534592"/>
        <c:axId val="169536512"/>
      </c:lineChart>
      <c:catAx>
        <c:axId val="1695345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Gemeten in uitstroomjaar 200….</a:t>
                </a:r>
              </a:p>
            </c:rich>
          </c:tx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nl-NL"/>
          </a:p>
        </c:txPr>
        <c:crossAx val="169536512"/>
        <c:crosses val="autoZero"/>
        <c:auto val="1"/>
        <c:lblAlgn val="ctr"/>
        <c:lblOffset val="100"/>
        <c:noMultiLvlLbl val="0"/>
      </c:catAx>
      <c:valAx>
        <c:axId val="169536512"/>
        <c:scaling>
          <c:orientation val="minMax"/>
          <c:max val="80"/>
          <c:min val="3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nl-NL"/>
          </a:p>
        </c:txPr>
        <c:crossAx val="169534592"/>
        <c:crosses val="autoZero"/>
        <c:crossBetween val="between"/>
        <c:majorUnit val="10"/>
      </c:valAx>
    </c:plotArea>
    <c:legend>
      <c:legendPos val="b"/>
      <c:layout>
        <c:manualLayout>
          <c:xMode val="edge"/>
          <c:yMode val="edge"/>
          <c:x val="0.20564617558216819"/>
          <c:y val="7.7130467558556792E-2"/>
          <c:w val="0.64860639174263657"/>
          <c:h val="0.10741692240306372"/>
        </c:manualLayout>
      </c:layout>
      <c:overlay val="0"/>
      <c:txPr>
        <a:bodyPr/>
        <a:lstStyle/>
        <a:p>
          <a:pPr>
            <a:defRPr sz="1600"/>
          </a:pPr>
          <a:endParaRPr lang="nl-N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baseline="0" dirty="0" err="1"/>
              <a:t>Totaal</a:t>
            </a:r>
            <a:endParaRPr lang="en-US" sz="1600" dirty="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HTNO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val>
            <c:numRef>
              <c:f>(Blad1!$C$200,Blad1!$C$201,Blad1!$C$202,Blad1!$C$203:$C$214)</c:f>
              <c:numCache>
                <c:formatCode>General</c:formatCode>
                <c:ptCount val="15"/>
                <c:pt idx="0">
                  <c:v>60</c:v>
                </c:pt>
                <c:pt idx="1">
                  <c:v>60</c:v>
                </c:pt>
                <c:pt idx="2">
                  <c:v>59.1</c:v>
                </c:pt>
                <c:pt idx="3">
                  <c:v>58.2</c:v>
                </c:pt>
                <c:pt idx="4">
                  <c:v>57.6</c:v>
                </c:pt>
                <c:pt idx="5">
                  <c:v>59.8</c:v>
                </c:pt>
                <c:pt idx="6">
                  <c:v>59</c:v>
                </c:pt>
                <c:pt idx="7">
                  <c:v>58.3</c:v>
                </c:pt>
                <c:pt idx="8">
                  <c:v>56</c:v>
                </c:pt>
                <c:pt idx="9">
                  <c:v>55.5</c:v>
                </c:pt>
                <c:pt idx="10">
                  <c:v>53.3</c:v>
                </c:pt>
                <c:pt idx="11">
                  <c:v>52.8</c:v>
                </c:pt>
                <c:pt idx="12">
                  <c:v>51.8</c:v>
                </c:pt>
                <c:pt idx="13">
                  <c:v>48.4</c:v>
                </c:pt>
                <c:pt idx="14">
                  <c:v>48.4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4C3-4B45-A8B3-DF5A8580EA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9538688"/>
        <c:axId val="169540224"/>
      </c:lineChart>
      <c:catAx>
        <c:axId val="1695386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nl-NL"/>
          </a:p>
        </c:txPr>
        <c:crossAx val="169540224"/>
        <c:crosses val="autoZero"/>
        <c:auto val="1"/>
        <c:lblAlgn val="ctr"/>
        <c:lblOffset val="100"/>
        <c:noMultiLvlLbl val="0"/>
      </c:catAx>
      <c:valAx>
        <c:axId val="169540224"/>
        <c:scaling>
          <c:orientation val="minMax"/>
          <c:max val="80"/>
          <c:min val="3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nl-NL"/>
          </a:p>
        </c:txPr>
        <c:crossAx val="169538688"/>
        <c:crosses val="autoZero"/>
        <c:crossBetween val="between"/>
        <c:majorUnit val="10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/>
              <a:t>MBO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2"/>
          <c:order val="0"/>
          <c:tx>
            <c:v>HTNO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val>
            <c:numRef>
              <c:f>(Blad1!$E$200:$E$213,Blad1!$E$214)</c:f>
              <c:numCache>
                <c:formatCode>General</c:formatCode>
                <c:ptCount val="15"/>
                <c:pt idx="0">
                  <c:v>68.599999999999994</c:v>
                </c:pt>
                <c:pt idx="1">
                  <c:v>69.2</c:v>
                </c:pt>
                <c:pt idx="2">
                  <c:v>68.5</c:v>
                </c:pt>
                <c:pt idx="3">
                  <c:v>71.7</c:v>
                </c:pt>
                <c:pt idx="4">
                  <c:v>69.400000000000006</c:v>
                </c:pt>
                <c:pt idx="5">
                  <c:v>68.7</c:v>
                </c:pt>
                <c:pt idx="6">
                  <c:v>68.3</c:v>
                </c:pt>
                <c:pt idx="7">
                  <c:v>64</c:v>
                </c:pt>
                <c:pt idx="8">
                  <c:v>61.3</c:v>
                </c:pt>
                <c:pt idx="9">
                  <c:v>61.4</c:v>
                </c:pt>
                <c:pt idx="10">
                  <c:v>58</c:v>
                </c:pt>
                <c:pt idx="11">
                  <c:v>58.1</c:v>
                </c:pt>
                <c:pt idx="12">
                  <c:v>56.2</c:v>
                </c:pt>
                <c:pt idx="13">
                  <c:v>51</c:v>
                </c:pt>
                <c:pt idx="14">
                  <c:v>50.2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F2C-4039-8842-E8A8F4A54C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9998592"/>
        <c:axId val="170070016"/>
      </c:lineChart>
      <c:catAx>
        <c:axId val="1699985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nl-NL"/>
          </a:p>
        </c:txPr>
        <c:crossAx val="170070016"/>
        <c:crosses val="autoZero"/>
        <c:auto val="1"/>
        <c:lblAlgn val="ctr"/>
        <c:lblOffset val="100"/>
        <c:noMultiLvlLbl val="0"/>
      </c:catAx>
      <c:valAx>
        <c:axId val="170070016"/>
        <c:scaling>
          <c:orientation val="minMax"/>
          <c:max val="80"/>
          <c:min val="3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nl-NL"/>
          </a:p>
        </c:txPr>
        <c:crossAx val="169998592"/>
        <c:crosses val="autoZero"/>
        <c:crossBetween val="between"/>
        <c:majorUnit val="10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/>
              <a:t>HAVO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HTNO</c:v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val>
            <c:numRef>
              <c:f>(Blad1!$D$200:$D$213,Blad1!$D$214)</c:f>
              <c:numCache>
                <c:formatCode>General</c:formatCode>
                <c:ptCount val="15"/>
                <c:pt idx="0">
                  <c:v>49.4</c:v>
                </c:pt>
                <c:pt idx="1">
                  <c:v>49.4</c:v>
                </c:pt>
                <c:pt idx="2">
                  <c:v>50.1</c:v>
                </c:pt>
                <c:pt idx="3">
                  <c:v>49.2</c:v>
                </c:pt>
                <c:pt idx="4">
                  <c:v>49</c:v>
                </c:pt>
                <c:pt idx="5">
                  <c:v>53.4</c:v>
                </c:pt>
                <c:pt idx="6">
                  <c:v>51.4</c:v>
                </c:pt>
                <c:pt idx="7">
                  <c:v>51.2</c:v>
                </c:pt>
                <c:pt idx="8">
                  <c:v>49.3</c:v>
                </c:pt>
                <c:pt idx="9">
                  <c:v>47.7</c:v>
                </c:pt>
                <c:pt idx="10">
                  <c:v>46.5</c:v>
                </c:pt>
                <c:pt idx="11">
                  <c:v>45.1</c:v>
                </c:pt>
                <c:pt idx="12">
                  <c:v>45.5</c:v>
                </c:pt>
                <c:pt idx="13">
                  <c:v>42.3</c:v>
                </c:pt>
                <c:pt idx="14">
                  <c:v>42.2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6F9-45B4-8430-B07F1E9199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0085376"/>
        <c:axId val="170087168"/>
      </c:lineChart>
      <c:catAx>
        <c:axId val="1700853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nl-NL"/>
          </a:p>
        </c:txPr>
        <c:crossAx val="170087168"/>
        <c:crosses val="autoZero"/>
        <c:auto val="1"/>
        <c:lblAlgn val="ctr"/>
        <c:lblOffset val="100"/>
        <c:noMultiLvlLbl val="0"/>
      </c:catAx>
      <c:valAx>
        <c:axId val="170087168"/>
        <c:scaling>
          <c:orientation val="minMax"/>
          <c:max val="80"/>
          <c:min val="3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nl-NL"/>
          </a:p>
        </c:txPr>
        <c:crossAx val="170085376"/>
        <c:crosses val="autoZero"/>
        <c:crossBetween val="between"/>
        <c:majorUnit val="10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160EC-BB0F-4788-9551-E11F2D98F5A7}" type="datetimeFigureOut">
              <a:rPr lang="nl-NL" smtClean="0"/>
              <a:pPr/>
              <a:t>8-10-2023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41DE1-4405-4C22-ADF2-8F9841EE1BF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9876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two.nl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1CB77B9-CBD2-41AB-B2B7-578CCDA99377}" type="datetime1">
              <a:rPr lang="en-GB"/>
              <a:pPr/>
              <a:t>08/10/2023</a:t>
            </a:fld>
            <a:endParaRPr lang="en-GB"/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12B85A-E6B7-4E2C-B615-9B76EFDB1896}" type="slidenum">
              <a:rPr lang="en-GB"/>
              <a:pPr/>
              <a:t>14</a:t>
            </a:fld>
            <a:endParaRPr lang="en-GB"/>
          </a:p>
        </p:txBody>
      </p:sp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/>
              <a:t>Blad I:</a:t>
            </a:r>
          </a:p>
          <a:p>
            <a:r>
              <a:rPr lang="nl-NL"/>
              <a:t>vóór 1988 werd Wi in havo opgezet volgens theezakjesmodel </a:t>
            </a:r>
          </a:p>
          <a:p>
            <a:r>
              <a:rPr lang="nl-NL"/>
              <a:t>W was voor technische vervolgonderwijs verplicht ; 50% volgde W</a:t>
            </a:r>
          </a:p>
          <a:p>
            <a:endParaRPr lang="nl-NL"/>
          </a:p>
          <a:p>
            <a:r>
              <a:rPr lang="nl-NL"/>
              <a:t>In 1988 invoering WiA: wiskunde voor iedereen: gecijferdheid (</a:t>
            </a:r>
            <a:r>
              <a:rPr lang="nl-NL">
                <a:sym typeface="Wingdings" pitchFamily="2" charset="2"/>
              </a:rPr>
              <a:t> hoge score Pisa)</a:t>
            </a:r>
            <a:endParaRPr lang="nl-NL"/>
          </a:p>
          <a:p>
            <a:r>
              <a:rPr lang="nl-NL"/>
              <a:t>WiA (70%)</a:t>
            </a:r>
          </a:p>
          <a:p>
            <a:r>
              <a:rPr lang="nl-NL"/>
              <a:t>praktische toegepaste wiskunde: gebruik in dagelijks leven</a:t>
            </a:r>
          </a:p>
          <a:p>
            <a:r>
              <a:rPr lang="nl-NL"/>
              <a:t>statistiek, kansrekening: voor sociale en economische studies  (verplicht)</a:t>
            </a:r>
          </a:p>
          <a:p>
            <a:r>
              <a:rPr lang="nl-NL"/>
              <a:t>WiB: (24%)</a:t>
            </a:r>
          </a:p>
          <a:p>
            <a:r>
              <a:rPr lang="nl-NL"/>
              <a:t>technische en abstracte algebra en meetkunde: voor technische studies (verplicht)</a:t>
            </a:r>
          </a:p>
          <a:p>
            <a:r>
              <a:rPr lang="nl-NL"/>
              <a:t>beide: 5% (dus 20% van totale WiB)</a:t>
            </a:r>
          </a:p>
          <a:p>
            <a:r>
              <a:rPr lang="nl-NL"/>
              <a:t>geen: 15%</a:t>
            </a:r>
          </a:p>
          <a:p>
            <a:endParaRPr lang="nl-NL"/>
          </a:p>
          <a:p>
            <a:r>
              <a:rPr lang="nl-NL"/>
              <a:t>In 1999 invoering profielen, met eigen wiskundevariant en interne logica. </a:t>
            </a:r>
          </a:p>
          <a:p>
            <a:r>
              <a:rPr lang="nl-NL"/>
              <a:t>Wi was verplicht voor iedereen. </a:t>
            </a:r>
          </a:p>
          <a:p>
            <a:r>
              <a:rPr lang="nl-NL"/>
              <a:t>B1 en B12 voor natuur (gezondheid en techniek) 17 + 13 = 30%</a:t>
            </a:r>
          </a:p>
          <a:p>
            <a:r>
              <a:rPr lang="nl-NL"/>
              <a:t>A1 en A12 voor maatschappij (cultuur en economie) 25 + 45 = 70%</a:t>
            </a:r>
          </a:p>
          <a:p>
            <a:endParaRPr lang="nl-NL"/>
          </a:p>
          <a:p>
            <a:r>
              <a:rPr lang="nl-NL"/>
              <a:t>Blad II:</a:t>
            </a:r>
          </a:p>
          <a:p>
            <a:r>
              <a:rPr lang="nl-NL"/>
              <a:t>2004: cTWO aangewezen als Vernieuwingscommissie</a:t>
            </a:r>
          </a:p>
          <a:p>
            <a:r>
              <a:rPr lang="nl-NL"/>
              <a:t>2006-2007: Rijk aan betekenis, Visie op vernieuwd wiskundeonderwijs</a:t>
            </a:r>
          </a:p>
          <a:p>
            <a:pPr>
              <a:buNone/>
            </a:pPr>
            <a:r>
              <a:rPr lang="nl-NL"/>
              <a:t>Nieuwe visie:  Basisvaardigheden, ICT: </a:t>
            </a:r>
            <a:r>
              <a:rPr lang="nl-NL">
                <a:hlinkClick r:id="rId3"/>
              </a:rPr>
              <a:t>Use to learn</a:t>
            </a:r>
            <a:endParaRPr lang="nl-NL"/>
          </a:p>
          <a:p>
            <a:r>
              <a:rPr lang="nl-NL"/>
              <a:t>	 Denkactiviteiten  en Context: hierna		</a:t>
            </a:r>
          </a:p>
          <a:p>
            <a:r>
              <a:rPr lang="nl-NL"/>
              <a:t>In 2007: herziening profielen; naamgevin Wi aangepast</a:t>
            </a:r>
          </a:p>
          <a:p>
            <a:r>
              <a:rPr lang="nl-NL"/>
              <a:t>- koppeling profiel – wiskunde doorbroken</a:t>
            </a:r>
          </a:p>
          <a:p>
            <a:r>
              <a:rPr lang="nl-NL"/>
              <a:t>WiB1 </a:t>
            </a:r>
            <a:r>
              <a:rPr lang="nl-NL">
                <a:sym typeface="Wingdings" pitchFamily="2" charset="2"/>
              </a:rPr>
              <a:t> WiB (26%)</a:t>
            </a:r>
            <a:endParaRPr lang="nl-NL"/>
          </a:p>
          <a:p>
            <a:r>
              <a:rPr lang="nl-NL"/>
              <a:t>WiA12 </a:t>
            </a:r>
            <a:r>
              <a:rPr lang="nl-NL">
                <a:sym typeface="Wingdings" pitchFamily="2" charset="2"/>
              </a:rPr>
              <a:t> WiA (66%)</a:t>
            </a:r>
          </a:p>
          <a:p>
            <a:r>
              <a:rPr lang="nl-NL"/>
              <a:t>- wiskunde niet verplicht in CM (8%)</a:t>
            </a:r>
          </a:p>
          <a:p>
            <a:pPr>
              <a:buFontTx/>
              <a:buChar char="-"/>
            </a:pPr>
            <a:r>
              <a:rPr lang="nl-NL"/>
              <a:t> lesuren verminderd (</a:t>
            </a:r>
          </a:p>
          <a:p>
            <a:pPr>
              <a:buFontTx/>
              <a:buChar char="-"/>
            </a:pPr>
            <a:r>
              <a:rPr lang="nl-NL"/>
              <a:t> algebraische en rekenvaardigheden verbeterd</a:t>
            </a:r>
          </a:p>
          <a:p>
            <a:pPr>
              <a:buFontTx/>
              <a:buChar char="-"/>
            </a:pPr>
            <a:r>
              <a:rPr lang="nl-NL"/>
              <a:t> toelatingseisen versoepeld</a:t>
            </a:r>
          </a:p>
          <a:p>
            <a:pPr>
              <a:buFontTx/>
              <a:buChar char="-"/>
            </a:pPr>
            <a:r>
              <a:rPr lang="nl-NL"/>
              <a:t> deel WiB naar WiD, WiD wordt uitbreiding </a:t>
            </a:r>
          </a:p>
          <a:p>
            <a:endParaRPr lang="nl-NL"/>
          </a:p>
          <a:p>
            <a:r>
              <a:rPr lang="nl-NL"/>
              <a:t>In 2015: nieuwe programma’s  wiskunde</a:t>
            </a:r>
          </a:p>
          <a:p>
            <a:pPr>
              <a:buFontTx/>
              <a:buChar char="-"/>
            </a:pPr>
            <a:r>
              <a:rPr lang="nl-NL"/>
              <a:t> voortbestaan WiD onzeker</a:t>
            </a:r>
          </a:p>
          <a:p>
            <a:pPr>
              <a:buFontTx/>
              <a:buChar char="-"/>
            </a:pPr>
            <a:r>
              <a:rPr lang="nl-NL"/>
              <a:t> net besloten: WiC in havo-CM</a:t>
            </a:r>
          </a:p>
          <a:p>
            <a:endParaRPr lang="nl-NL"/>
          </a:p>
          <a:p>
            <a:endParaRPr lang="nl-NL"/>
          </a:p>
          <a:p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hthoek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hthoek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58676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hthoek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hthoek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98891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hthoek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hthoek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96515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hthoek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hthoek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93807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hthoek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hthoek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91883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/>
              <a:t>Klik om het opmaakprofiel van de modelondertitel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r>
              <a:rPr lang="nl-NL" dirty="0"/>
              <a:t>9-3-2017</a:t>
            </a:r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9E30DFD6-4C93-4DD8-950B-0B364CB57DD9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1" name="Rechthoe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hthoek 32"/>
          <p:cNvSpPr/>
          <p:nvPr/>
        </p:nvSpPr>
        <p:spPr>
          <a:xfrm>
            <a:off x="914400" y="5048250"/>
            <a:ext cx="7315200" cy="973038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hthoe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hthoek 31"/>
          <p:cNvSpPr/>
          <p:nvPr/>
        </p:nvSpPr>
        <p:spPr>
          <a:xfrm>
            <a:off x="914400" y="5048250"/>
            <a:ext cx="228600" cy="973038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D98EA-5F2C-496B-A4ED-0993A242A518}" type="datetimeFigureOut">
              <a:rPr lang="nl-NL" smtClean="0"/>
              <a:pPr/>
              <a:t>8-10-2023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DFD6-4C93-4DD8-950B-0B364CB57DD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D98EA-5F2C-496B-A4ED-0993A242A518}" type="datetimeFigureOut">
              <a:rPr lang="nl-NL" smtClean="0"/>
              <a:pPr/>
              <a:t>8-10-2023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DFD6-4C93-4DD8-950B-0B364CB57DD9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Rechte verbindingslijn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Gelijkbenige driehoe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 verbindingslijn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D98EA-5F2C-496B-A4ED-0993A242A518}" type="datetimeFigureOut">
              <a:rPr lang="nl-NL" smtClean="0"/>
              <a:pPr/>
              <a:t>8-10-2023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DFD6-4C93-4DD8-950B-0B364CB57DD9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40AD98EA-5F2C-496B-A4ED-0993A242A518}" type="datetimeFigureOut">
              <a:rPr lang="nl-NL" smtClean="0"/>
              <a:pPr/>
              <a:t>8-10-2023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9E30DFD6-4C93-4DD8-950B-0B364CB57DD9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hoe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D98EA-5F2C-496B-A4ED-0993A242A518}" type="datetimeFigureOut">
              <a:rPr lang="nl-NL" smtClean="0"/>
              <a:pPr/>
              <a:t>8-10-2023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DFD6-4C93-4DD8-950B-0B364CB57DD9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D98EA-5F2C-496B-A4ED-0993A242A518}" type="datetimeFigureOut">
              <a:rPr lang="nl-NL" smtClean="0"/>
              <a:pPr/>
              <a:t>8-10-2023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DFD6-4C93-4DD8-950B-0B364CB57DD9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13" name="Tijdelijke aanduiding voor inhoud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D98EA-5F2C-496B-A4ED-0993A242A518}" type="datetimeFigureOut">
              <a:rPr lang="nl-NL" smtClean="0"/>
              <a:pPr/>
              <a:t>8-10-2023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DFD6-4C93-4DD8-950B-0B364CB57DD9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6" name="Gelijkbenige driehoe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D98EA-5F2C-496B-A4ED-0993A242A518}" type="datetimeFigureOut">
              <a:rPr lang="nl-NL" smtClean="0"/>
              <a:pPr/>
              <a:t>8-10-2023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DFD6-4C93-4DD8-950B-0B364CB57DD9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5" name="Rechte verbindingslijn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Gelijkbenige driehoe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D98EA-5F2C-496B-A4ED-0993A242A518}" type="datetimeFigureOut">
              <a:rPr lang="nl-NL" smtClean="0"/>
              <a:pPr/>
              <a:t>8-10-2023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DFD6-4C93-4DD8-950B-0B364CB57DD9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Rechte verbindingslijn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hte verbindingslijn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Gelijkbenige driehoe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ijdelijke aanduiding voor inhoud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nl-NL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D98EA-5F2C-496B-A4ED-0993A242A518}" type="datetimeFigureOut">
              <a:rPr lang="nl-NL" smtClean="0"/>
              <a:pPr/>
              <a:t>8-10-2023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DFD6-4C93-4DD8-950B-0B364CB57DD9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Rechte verbindingslijn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Gelijkbenige driehoe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hoe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/>
              <a:t>Klik om de modelstijlen te bewerken</a:t>
            </a:r>
          </a:p>
          <a:p>
            <a:pPr lvl="1" eaLnBrk="1" latinLnBrk="0" hangingPunct="1"/>
            <a:r>
              <a:rPr kumimoji="0" lang="nl-NL"/>
              <a:t>Tweede niveau</a:t>
            </a:r>
          </a:p>
          <a:p>
            <a:pPr lvl="2" eaLnBrk="1" latinLnBrk="0" hangingPunct="1"/>
            <a:r>
              <a:rPr kumimoji="0" lang="nl-NL"/>
              <a:t>Derde niveau</a:t>
            </a:r>
          </a:p>
          <a:p>
            <a:pPr lvl="3" eaLnBrk="1" latinLnBrk="0" hangingPunct="1"/>
            <a:r>
              <a:rPr kumimoji="0" lang="nl-NL"/>
              <a:t>Vierde niveau</a:t>
            </a:r>
          </a:p>
          <a:p>
            <a:pPr lvl="4" eaLnBrk="1" latinLnBrk="0" hangingPunct="1"/>
            <a:r>
              <a:rPr kumimoji="0" lang="nl-NL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0AD98EA-5F2C-496B-A4ED-0993A242A518}" type="datetimeFigureOut">
              <a:rPr lang="nl-NL" smtClean="0"/>
              <a:pPr/>
              <a:t>8-10-2023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E30DFD6-4C93-4DD8-950B-0B364CB57DD9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8" name="Rechte verbindingslijn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Rechte verbindingslijn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Gelijkbenige driehoe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chart" Target="../charts/char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16.jpeg"/><Relationship Id="rId4" Type="http://schemas.openxmlformats.org/officeDocument/2006/relationships/hyperlink" Target="https://www.s-bb.nl/onderwijs/kwalificeren-en-examineren/keuzedelen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rzieningmbo.nl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17.jpeg"/><Relationship Id="rId4" Type="http://schemas.openxmlformats.org/officeDocument/2006/relationships/hyperlink" Target="http://www.herzieningmbo.nl/feiten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kwalificaties.s-bb.nl/Details/Index/3208?type=Dossier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.png"/><Relationship Id="rId3" Type="http://schemas.openxmlformats.org/officeDocument/2006/relationships/image" Target="../media/image21.png"/><Relationship Id="rId7" Type="http://schemas.openxmlformats.org/officeDocument/2006/relationships/hyperlink" Target="https://graafschapcollege.nl/" TargetMode="External"/><Relationship Id="rId12" Type="http://schemas.openxmlformats.org/officeDocument/2006/relationships/image" Target="../media/image28.gif"/><Relationship Id="rId2" Type="http://schemas.openxmlformats.org/officeDocument/2006/relationships/hyperlink" Target="https://www.roc-nijmegen.nl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hyperlink" Target="https://www.han.nl/" TargetMode="External"/><Relationship Id="rId5" Type="http://schemas.openxmlformats.org/officeDocument/2006/relationships/image" Target="../media/image23.png"/><Relationship Id="rId10" Type="http://schemas.openxmlformats.org/officeDocument/2006/relationships/image" Target="../media/image27.jpe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vvw.nl/17184/publicaties-mbo-hbo" TargetMode="External"/><Relationship Id="rId2" Type="http://schemas.openxmlformats.org/officeDocument/2006/relationships/hyperlink" Target="https://www.nvvw.nl/17272/publicaties-hb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dirty="0"/>
              <a:t>De kunst van succesvolle </a:t>
            </a:r>
            <a:br>
              <a:rPr lang="nl-NL" dirty="0"/>
            </a:br>
            <a:r>
              <a:rPr lang="nl-NL" dirty="0"/>
              <a:t>wiskundedoorstroom mbo-hbo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19200" y="5085184"/>
            <a:ext cx="6858000" cy="680814"/>
          </a:xfrm>
        </p:spPr>
        <p:txBody>
          <a:bodyPr>
            <a:noAutofit/>
          </a:bodyPr>
          <a:lstStyle/>
          <a:p>
            <a:r>
              <a:rPr lang="nl-NL" sz="1600" dirty="0"/>
              <a:t>Michel van </a:t>
            </a:r>
            <a:r>
              <a:rPr lang="nl-NL" sz="1600" dirty="0" err="1"/>
              <a:t>Glabbeek</a:t>
            </a:r>
            <a:r>
              <a:rPr lang="nl-NL" sz="1600" dirty="0"/>
              <a:t> (voormalig wiskundedocent </a:t>
            </a:r>
            <a:r>
              <a:rPr lang="nl-NL" sz="1600" dirty="0" err="1"/>
              <a:t>ROC-Leiden</a:t>
            </a:r>
            <a:r>
              <a:rPr lang="nl-NL" sz="1600" dirty="0"/>
              <a:t>) </a:t>
            </a:r>
          </a:p>
          <a:p>
            <a:r>
              <a:rPr lang="nl-NL" sz="1600" dirty="0"/>
              <a:t>Christiaan Boudri (Engineering HAN) </a:t>
            </a:r>
          </a:p>
          <a:p>
            <a:r>
              <a:rPr lang="nl-NL" sz="1600" dirty="0" err="1"/>
              <a:t>NVvW</a:t>
            </a:r>
            <a:r>
              <a:rPr lang="nl-NL" sz="1600" dirty="0"/>
              <a:t> Werkgroep MBO-HBO (voorheen LWHW)</a:t>
            </a: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07504" y="6309320"/>
            <a:ext cx="90364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16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NVVW</a:t>
            </a:r>
            <a:r>
              <a:rPr kumimoji="0" lang="nl-NL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|Jaarvergadering en studiedag 2017 | 4 november 2017 | </a:t>
            </a:r>
            <a:r>
              <a:rPr lang="nl-NL" sz="16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Veenendaal</a:t>
            </a:r>
            <a:endParaRPr kumimoji="0" lang="nl-N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9" name="Picture 3" descr="Nederlandse Vereniging van Wiskundelerar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88640"/>
            <a:ext cx="3019425" cy="60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1999: keerpunt 1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Invoering competentiegericht onderwijs (MBO en HBO)</a:t>
            </a:r>
          </a:p>
          <a:p>
            <a:r>
              <a:rPr lang="nl-NL" dirty="0"/>
              <a:t>Invoering Tweede Fase (VO)</a:t>
            </a:r>
          </a:p>
          <a:p>
            <a:r>
              <a:rPr lang="nl-NL" dirty="0"/>
              <a:t>Invoering GR (VO en MBO)</a:t>
            </a:r>
          </a:p>
          <a:p>
            <a:r>
              <a:rPr lang="nl-NL" dirty="0"/>
              <a:t>Invoering Computeralgebra (HBO)</a:t>
            </a:r>
          </a:p>
          <a:p>
            <a:endParaRPr lang="nl-NL" dirty="0"/>
          </a:p>
          <a:p>
            <a:r>
              <a:rPr lang="nl-NL" dirty="0"/>
              <a:t>Ideaal van ’vernieuwde wiskunde’: verschuiving in accent van basisvaardigheden naar methodische competenties als analytisch en kritisch denkvermogen.</a:t>
            </a:r>
          </a:p>
          <a:p>
            <a:endParaRPr lang="nl-NL" dirty="0"/>
          </a:p>
        </p:txBody>
      </p:sp>
      <p:pic>
        <p:nvPicPr>
          <p:cNvPr id="4" name="Picture 3" descr="Nederlandse Vereniging van Wiskundelerar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88640"/>
            <a:ext cx="3019425" cy="60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8160"/>
            <a:ext cx="8229600" cy="990600"/>
          </a:xfrm>
        </p:spPr>
        <p:txBody>
          <a:bodyPr>
            <a:normAutofit fontScale="90000"/>
          </a:bodyPr>
          <a:lstStyle/>
          <a:p>
            <a:pPr lvl="0"/>
            <a:r>
              <a:rPr lang="nl-NL" dirty="0"/>
              <a:t>Voorbeeld examenopgave TWIN (1999-2004)</a:t>
            </a:r>
          </a:p>
        </p:txBody>
      </p:sp>
      <p:pic>
        <p:nvPicPr>
          <p:cNvPr id="4" name="Tijdelijke aanduiding voor inhoud 3" descr="Schermafbeelding 2017-03-06 om 23.00.41.pn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387" r="-41387"/>
          <a:stretch>
            <a:fillRect/>
          </a:stretch>
        </p:blipFill>
        <p:spPr>
          <a:xfrm>
            <a:off x="1331640" y="1196752"/>
            <a:ext cx="6984776" cy="5184576"/>
          </a:xfrm>
        </p:spPr>
      </p:pic>
      <p:pic>
        <p:nvPicPr>
          <p:cNvPr id="5" name="Picture 3" descr="Nederlandse Vereniging van Wiskundelerar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88640"/>
            <a:ext cx="3019425" cy="60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8160"/>
            <a:ext cx="8229600" cy="990600"/>
          </a:xfrm>
        </p:spPr>
        <p:txBody>
          <a:bodyPr>
            <a:normAutofit fontScale="90000"/>
          </a:bodyPr>
          <a:lstStyle/>
          <a:p>
            <a:pPr lvl="0"/>
            <a:r>
              <a:rPr lang="nl-NL" dirty="0"/>
              <a:t>Voorbeeld examenopgave TWIN (uitvergroot)</a:t>
            </a:r>
          </a:p>
        </p:txBody>
      </p:sp>
      <p:pic>
        <p:nvPicPr>
          <p:cNvPr id="5" name="Tijdelijke aanduiding voor inhoud 4" descr="Schermafbeelding 2017-03-07 om 10.36.55.png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47" t="1" r="204" b="-2723"/>
          <a:stretch/>
        </p:blipFill>
        <p:spPr>
          <a:xfrm>
            <a:off x="251520" y="1196752"/>
            <a:ext cx="3888432" cy="4232440"/>
          </a:xfrm>
        </p:spPr>
      </p:pic>
      <p:pic>
        <p:nvPicPr>
          <p:cNvPr id="6" name="Afbeelding 5" descr="Schermafbeelding 2017-03-07 om 10.37.4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96752"/>
            <a:ext cx="3984830" cy="5004676"/>
          </a:xfrm>
          <a:prstGeom prst="rect">
            <a:avLst/>
          </a:prstGeom>
        </p:spPr>
      </p:pic>
      <p:pic>
        <p:nvPicPr>
          <p:cNvPr id="7" name="Picture 3" descr="Nederlandse Vereniging van Wiskundelerar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88640"/>
            <a:ext cx="3019425" cy="60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1700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2004: keerpunt 2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Basisvaardigheden havo vormen toenemende zorg</a:t>
            </a:r>
          </a:p>
          <a:p>
            <a:r>
              <a:rPr lang="nl-NL" dirty="0"/>
              <a:t>Vanaf 2004 vervallen toelatingseisen MBO-4</a:t>
            </a:r>
          </a:p>
          <a:p>
            <a:r>
              <a:rPr lang="nl-NL" dirty="0"/>
              <a:t>Wiskunde in HBO onder druk (CGO)</a:t>
            </a:r>
          </a:p>
          <a:p>
            <a:endParaRPr lang="nl-NL" dirty="0"/>
          </a:p>
          <a:p>
            <a:r>
              <a:rPr lang="nl-NL" dirty="0"/>
              <a:t>Startpunt acties gericht op havo;</a:t>
            </a:r>
          </a:p>
          <a:p>
            <a:pPr lvl="1"/>
            <a:r>
              <a:rPr lang="nl-NL" dirty="0"/>
              <a:t>Commissie </a:t>
            </a:r>
            <a:r>
              <a:rPr lang="nl-NL" dirty="0" err="1"/>
              <a:t>cTWO</a:t>
            </a:r>
            <a:r>
              <a:rPr lang="nl-NL" dirty="0"/>
              <a:t> (2004)</a:t>
            </a:r>
          </a:p>
          <a:p>
            <a:pPr lvl="1"/>
            <a:r>
              <a:rPr lang="nl-NL" dirty="0"/>
              <a:t>“Vergissing”: met </a:t>
            </a:r>
            <a:r>
              <a:rPr lang="nl-NL" dirty="0" err="1"/>
              <a:t>WiA</a:t>
            </a:r>
            <a:r>
              <a:rPr lang="nl-NL" dirty="0"/>
              <a:t> toelaatbaar vanaf 2007</a:t>
            </a:r>
          </a:p>
          <a:p>
            <a:pPr lvl="1"/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Picture 3" descr="Nederlandse Vereniging van Wiskundelerar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88640"/>
            <a:ext cx="3019425" cy="60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6152"/>
            <a:ext cx="8229600" cy="990600"/>
          </a:xfrm>
        </p:spPr>
        <p:txBody>
          <a:bodyPr/>
          <a:lstStyle/>
          <a:p>
            <a:r>
              <a:rPr lang="nl-NL" dirty="0"/>
              <a:t>  Leerplanontwikkeling Havo</a:t>
            </a:r>
          </a:p>
        </p:txBody>
      </p:sp>
      <p:sp>
        <p:nvSpPr>
          <p:cNvPr id="365573" name="Text Box 5"/>
          <p:cNvSpPr txBox="1">
            <a:spLocks noChangeArrowheads="1"/>
          </p:cNvSpPr>
          <p:nvPr/>
        </p:nvSpPr>
        <p:spPr bwMode="auto">
          <a:xfrm>
            <a:off x="2476054" y="4512199"/>
            <a:ext cx="12668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400">
                <a:solidFill>
                  <a:srgbClr val="000050"/>
                </a:solidFill>
              </a:rPr>
              <a:t>W A</a:t>
            </a:r>
          </a:p>
        </p:txBody>
      </p:sp>
      <p:sp>
        <p:nvSpPr>
          <p:cNvPr id="365574" name="Text Box 6"/>
          <p:cNvSpPr txBox="1">
            <a:spLocks noChangeArrowheads="1"/>
          </p:cNvSpPr>
          <p:nvPr/>
        </p:nvSpPr>
        <p:spPr bwMode="auto">
          <a:xfrm>
            <a:off x="2492383" y="3423174"/>
            <a:ext cx="12668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400">
                <a:solidFill>
                  <a:srgbClr val="000050"/>
                </a:solidFill>
              </a:rPr>
              <a:t>W B</a:t>
            </a:r>
          </a:p>
        </p:txBody>
      </p:sp>
      <p:sp>
        <p:nvSpPr>
          <p:cNvPr id="365575" name="Text Box 7"/>
          <p:cNvSpPr txBox="1">
            <a:spLocks noChangeArrowheads="1"/>
          </p:cNvSpPr>
          <p:nvPr/>
        </p:nvSpPr>
        <p:spPr bwMode="auto">
          <a:xfrm>
            <a:off x="3799591" y="5133138"/>
            <a:ext cx="152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400">
                <a:solidFill>
                  <a:srgbClr val="000050"/>
                </a:solidFill>
              </a:rPr>
              <a:t>W A1</a:t>
            </a:r>
          </a:p>
        </p:txBody>
      </p:sp>
      <p:sp>
        <p:nvSpPr>
          <p:cNvPr id="365576" name="Text Box 8"/>
          <p:cNvSpPr txBox="1">
            <a:spLocks noChangeArrowheads="1"/>
          </p:cNvSpPr>
          <p:nvPr/>
        </p:nvSpPr>
        <p:spPr bwMode="auto">
          <a:xfrm>
            <a:off x="3799591" y="4523538"/>
            <a:ext cx="17049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400">
                <a:solidFill>
                  <a:srgbClr val="000050"/>
                </a:solidFill>
              </a:rPr>
              <a:t>W A12</a:t>
            </a:r>
          </a:p>
        </p:txBody>
      </p:sp>
      <p:sp>
        <p:nvSpPr>
          <p:cNvPr id="365577" name="Text Box 9"/>
          <p:cNvSpPr txBox="1">
            <a:spLocks noChangeArrowheads="1"/>
          </p:cNvSpPr>
          <p:nvPr/>
        </p:nvSpPr>
        <p:spPr bwMode="auto">
          <a:xfrm>
            <a:off x="3796416" y="3800546"/>
            <a:ext cx="17049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400">
                <a:solidFill>
                  <a:srgbClr val="000050"/>
                </a:solidFill>
              </a:rPr>
              <a:t>W B1</a:t>
            </a:r>
          </a:p>
        </p:txBody>
      </p:sp>
      <p:sp>
        <p:nvSpPr>
          <p:cNvPr id="365578" name="Text Box 10"/>
          <p:cNvSpPr txBox="1">
            <a:spLocks noChangeArrowheads="1"/>
          </p:cNvSpPr>
          <p:nvPr/>
        </p:nvSpPr>
        <p:spPr bwMode="auto">
          <a:xfrm>
            <a:off x="3802766" y="3059865"/>
            <a:ext cx="17049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400">
                <a:solidFill>
                  <a:srgbClr val="000050"/>
                </a:solidFill>
              </a:rPr>
              <a:t>W B12</a:t>
            </a:r>
          </a:p>
        </p:txBody>
      </p:sp>
      <p:sp>
        <p:nvSpPr>
          <p:cNvPr id="365579" name="Text Box 11"/>
          <p:cNvSpPr txBox="1">
            <a:spLocks noChangeArrowheads="1"/>
          </p:cNvSpPr>
          <p:nvPr/>
        </p:nvSpPr>
        <p:spPr bwMode="auto">
          <a:xfrm>
            <a:off x="5455584" y="4519910"/>
            <a:ext cx="152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400">
                <a:solidFill>
                  <a:srgbClr val="000050"/>
                </a:solidFill>
              </a:rPr>
              <a:t>W A</a:t>
            </a:r>
          </a:p>
        </p:txBody>
      </p:sp>
      <p:sp>
        <p:nvSpPr>
          <p:cNvPr id="365580" name="Text Box 12"/>
          <p:cNvSpPr txBox="1">
            <a:spLocks noChangeArrowheads="1"/>
          </p:cNvSpPr>
          <p:nvPr/>
        </p:nvSpPr>
        <p:spPr bwMode="auto">
          <a:xfrm>
            <a:off x="5446059" y="3824585"/>
            <a:ext cx="17049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400">
                <a:solidFill>
                  <a:srgbClr val="000050"/>
                </a:solidFill>
              </a:rPr>
              <a:t>W B</a:t>
            </a:r>
          </a:p>
        </p:txBody>
      </p:sp>
      <p:sp>
        <p:nvSpPr>
          <p:cNvPr id="365581" name="Text Box 13"/>
          <p:cNvSpPr txBox="1">
            <a:spLocks noChangeArrowheads="1"/>
          </p:cNvSpPr>
          <p:nvPr/>
        </p:nvSpPr>
        <p:spPr bwMode="auto">
          <a:xfrm>
            <a:off x="5461934" y="2837160"/>
            <a:ext cx="17049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400">
                <a:solidFill>
                  <a:srgbClr val="000050"/>
                </a:solidFill>
              </a:rPr>
              <a:t>W D</a:t>
            </a:r>
          </a:p>
        </p:txBody>
      </p:sp>
      <p:sp>
        <p:nvSpPr>
          <p:cNvPr id="365582" name="Text Box 14"/>
          <p:cNvSpPr txBox="1">
            <a:spLocks noChangeArrowheads="1"/>
          </p:cNvSpPr>
          <p:nvPr/>
        </p:nvSpPr>
        <p:spPr bwMode="auto">
          <a:xfrm>
            <a:off x="2497826" y="2153174"/>
            <a:ext cx="12668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400">
                <a:solidFill>
                  <a:srgbClr val="000050"/>
                </a:solidFill>
              </a:rPr>
              <a:t>1988</a:t>
            </a:r>
          </a:p>
        </p:txBody>
      </p:sp>
      <p:sp>
        <p:nvSpPr>
          <p:cNvPr id="365583" name="Text Box 15"/>
          <p:cNvSpPr txBox="1">
            <a:spLocks noChangeArrowheads="1"/>
          </p:cNvSpPr>
          <p:nvPr/>
        </p:nvSpPr>
        <p:spPr bwMode="auto">
          <a:xfrm>
            <a:off x="3851299" y="2146824"/>
            <a:ext cx="17049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400">
                <a:solidFill>
                  <a:srgbClr val="000050"/>
                </a:solidFill>
              </a:rPr>
              <a:t>1998</a:t>
            </a:r>
          </a:p>
        </p:txBody>
      </p:sp>
      <p:sp>
        <p:nvSpPr>
          <p:cNvPr id="365584" name="Text Box 16"/>
          <p:cNvSpPr txBox="1">
            <a:spLocks noChangeArrowheads="1"/>
          </p:cNvSpPr>
          <p:nvPr/>
        </p:nvSpPr>
        <p:spPr bwMode="auto">
          <a:xfrm>
            <a:off x="5373034" y="2132310"/>
            <a:ext cx="17049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400">
                <a:solidFill>
                  <a:srgbClr val="000050"/>
                </a:solidFill>
              </a:rPr>
              <a:t>2007</a:t>
            </a:r>
          </a:p>
        </p:txBody>
      </p:sp>
      <p:sp>
        <p:nvSpPr>
          <p:cNvPr id="365585" name="Text Box 17"/>
          <p:cNvSpPr txBox="1">
            <a:spLocks noChangeArrowheads="1"/>
          </p:cNvSpPr>
          <p:nvPr/>
        </p:nvSpPr>
        <p:spPr bwMode="auto">
          <a:xfrm>
            <a:off x="1312187" y="2159524"/>
            <a:ext cx="12668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400" dirty="0">
                <a:solidFill>
                  <a:srgbClr val="000050"/>
                </a:solidFill>
              </a:rPr>
              <a:t>1968</a:t>
            </a:r>
          </a:p>
        </p:txBody>
      </p:sp>
      <p:sp>
        <p:nvSpPr>
          <p:cNvPr id="365587" name="Rectangle 19"/>
          <p:cNvSpPr>
            <a:spLocks noChangeArrowheads="1"/>
          </p:cNvSpPr>
          <p:nvPr/>
        </p:nvSpPr>
        <p:spPr bwMode="auto">
          <a:xfrm>
            <a:off x="1281798" y="1866900"/>
            <a:ext cx="7034893" cy="3867150"/>
          </a:xfrm>
          <a:prstGeom prst="rect">
            <a:avLst/>
          </a:prstGeom>
          <a:noFill/>
          <a:ln w="9525">
            <a:solidFill>
              <a:srgbClr val="000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 sz="2400" dirty="0"/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1431024" y="3415918"/>
            <a:ext cx="12668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400">
                <a:solidFill>
                  <a:srgbClr val="000050"/>
                </a:solidFill>
              </a:rPr>
              <a:t>W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6711048" y="4512657"/>
            <a:ext cx="152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400">
                <a:solidFill>
                  <a:srgbClr val="000050"/>
                </a:solidFill>
              </a:rPr>
              <a:t>W A</a:t>
            </a: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6701523" y="3817332"/>
            <a:ext cx="17049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400">
                <a:solidFill>
                  <a:srgbClr val="000050"/>
                </a:solidFill>
              </a:rPr>
              <a:t>W B</a:t>
            </a: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6717399" y="2829907"/>
            <a:ext cx="17154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400">
                <a:solidFill>
                  <a:srgbClr val="000050"/>
                </a:solidFill>
              </a:rPr>
              <a:t>W D ?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6628498" y="2125057"/>
            <a:ext cx="17049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400">
                <a:solidFill>
                  <a:srgbClr val="000050"/>
                </a:solidFill>
              </a:rPr>
              <a:t>2015</a:t>
            </a:r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6689277" y="5129512"/>
            <a:ext cx="152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400">
                <a:solidFill>
                  <a:srgbClr val="000050"/>
                </a:solidFill>
              </a:rPr>
              <a:t>W C </a:t>
            </a:r>
          </a:p>
        </p:txBody>
      </p:sp>
      <p:cxnSp>
        <p:nvCxnSpPr>
          <p:cNvPr id="26" name="Rechte verbindingslijn 25"/>
          <p:cNvCxnSpPr/>
          <p:nvPr/>
        </p:nvCxnSpPr>
        <p:spPr bwMode="auto">
          <a:xfrm flipV="1">
            <a:off x="6595844" y="5085184"/>
            <a:ext cx="944880" cy="51816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Rechte verbindingslijn 27"/>
          <p:cNvCxnSpPr/>
          <p:nvPr/>
        </p:nvCxnSpPr>
        <p:spPr bwMode="auto">
          <a:xfrm>
            <a:off x="6588224" y="5092804"/>
            <a:ext cx="1043940" cy="5334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kstvak 24"/>
          <p:cNvSpPr txBox="1"/>
          <p:nvPr/>
        </p:nvSpPr>
        <p:spPr>
          <a:xfrm>
            <a:off x="2195736" y="5949280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Jaartallen: jaar van invoering</a:t>
            </a:r>
          </a:p>
        </p:txBody>
      </p:sp>
      <p:pic>
        <p:nvPicPr>
          <p:cNvPr id="29" name="Picture 3" descr="Nederlandse Vereniging van Wiskundelerar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88640"/>
            <a:ext cx="3019425" cy="60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6152"/>
            <a:ext cx="8229600" cy="990600"/>
          </a:xfrm>
        </p:spPr>
        <p:txBody>
          <a:bodyPr/>
          <a:lstStyle/>
          <a:p>
            <a:r>
              <a:rPr lang="nl-NL" dirty="0"/>
              <a:t>5-jaarsrendementen HBO-algemeen</a:t>
            </a:r>
            <a:r>
              <a:rPr lang="nl-NL" baseline="30000" dirty="0"/>
              <a:t>1</a:t>
            </a:r>
          </a:p>
        </p:txBody>
      </p:sp>
      <p:graphicFrame>
        <p:nvGraphicFramePr>
          <p:cNvPr id="6" name="Tijdelijke aanduiding voor inhoud 5"/>
          <p:cNvGraphicFramePr>
            <a:graphicFrameLocks noGrp="1"/>
          </p:cNvGraphicFramePr>
          <p:nvPr>
            <p:ph sz="quarter" idx="1"/>
          </p:nvPr>
        </p:nvGraphicFramePr>
        <p:xfrm>
          <a:off x="467545" y="1268760"/>
          <a:ext cx="4680520" cy="2678527"/>
        </p:xfrm>
        <a:graphic>
          <a:graphicData uri="http://schemas.openxmlformats.org/drawingml/2006/table">
            <a:tbl>
              <a:tblPr/>
              <a:tblGrid>
                <a:gridCol w="1115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5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5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5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96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194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600" dirty="0">
                        <a:solidFill>
                          <a:srgbClr val="5F497A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rgbClr val="5F497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Jaar van instroom</a:t>
                      </a:r>
                      <a:endParaRPr lang="nl-NL" sz="1600" dirty="0">
                        <a:solidFill>
                          <a:srgbClr val="5F497A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600" dirty="0">
                        <a:solidFill>
                          <a:srgbClr val="5F497A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rgbClr val="5F497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Aantal </a:t>
                      </a:r>
                      <a:r>
                        <a:rPr lang="nl-NL" sz="1600" b="1" dirty="0" err="1">
                          <a:solidFill>
                            <a:srgbClr val="5F497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vt</a:t>
                      </a:r>
                      <a:r>
                        <a:rPr lang="nl-NL" sz="1600" b="1" dirty="0">
                          <a:solidFill>
                            <a:srgbClr val="5F497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nl-NL" sz="1600" dirty="0">
                        <a:solidFill>
                          <a:srgbClr val="5F497A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 err="1">
                          <a:solidFill>
                            <a:srgbClr val="5F497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Instro-mers</a:t>
                      </a:r>
                      <a:endParaRPr lang="nl-NL" sz="1600" dirty="0">
                        <a:solidFill>
                          <a:srgbClr val="5F497A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rgbClr val="5F497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Diploma-</a:t>
                      </a:r>
                      <a:endParaRPr lang="nl-NL" sz="1600" dirty="0">
                        <a:solidFill>
                          <a:srgbClr val="5F497A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 err="1">
                          <a:solidFill>
                            <a:srgbClr val="5F497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Rende-ment</a:t>
                      </a:r>
                      <a:r>
                        <a:rPr lang="nl-NL" sz="1600" b="1" dirty="0">
                          <a:solidFill>
                            <a:srgbClr val="5F497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na 5 jr. hbo</a:t>
                      </a:r>
                      <a:endParaRPr lang="nl-NL" sz="1600" dirty="0">
                        <a:solidFill>
                          <a:srgbClr val="5F497A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 err="1">
                          <a:solidFill>
                            <a:srgbClr val="5F497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Rende-ment</a:t>
                      </a:r>
                      <a:endParaRPr lang="nl-NL" sz="1600" dirty="0">
                        <a:solidFill>
                          <a:srgbClr val="5F497A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rgbClr val="5F497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gemeten per</a:t>
                      </a:r>
                      <a:endParaRPr lang="nl-NL" sz="1600" dirty="0">
                        <a:solidFill>
                          <a:srgbClr val="5F497A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6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7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1995</a:t>
                      </a:r>
                      <a:endParaRPr lang="nl-NL" sz="1600" dirty="0">
                        <a:solidFill>
                          <a:srgbClr val="5F497A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57.652</a:t>
                      </a:r>
                      <a:r>
                        <a:rPr lang="nl-NL" sz="1600" baseline="30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nl-NL" sz="1600" dirty="0">
                        <a:solidFill>
                          <a:srgbClr val="5F497A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59,2%</a:t>
                      </a:r>
                      <a:endParaRPr lang="nl-NL" sz="1600">
                        <a:solidFill>
                          <a:srgbClr val="5F497A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2000</a:t>
                      </a:r>
                      <a:endParaRPr lang="nl-NL" sz="1600">
                        <a:solidFill>
                          <a:srgbClr val="5F497A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6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7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1999</a:t>
                      </a:r>
                      <a:endParaRPr lang="nl-NL" sz="1600">
                        <a:solidFill>
                          <a:srgbClr val="5F497A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69.565</a:t>
                      </a:r>
                      <a:endParaRPr lang="nl-NL" sz="1600">
                        <a:solidFill>
                          <a:srgbClr val="5F497A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57,8%</a:t>
                      </a:r>
                      <a:endParaRPr lang="nl-NL" sz="1600">
                        <a:solidFill>
                          <a:srgbClr val="5F497A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2004</a:t>
                      </a:r>
                      <a:endParaRPr lang="nl-NL" sz="1600" dirty="0">
                        <a:solidFill>
                          <a:srgbClr val="5F497A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6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4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2003</a:t>
                      </a:r>
                      <a:endParaRPr lang="nl-NL" sz="1600">
                        <a:solidFill>
                          <a:srgbClr val="5F497A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70.176</a:t>
                      </a:r>
                      <a:endParaRPr lang="nl-NL" sz="1600">
                        <a:solidFill>
                          <a:srgbClr val="5F497A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58,7%</a:t>
                      </a:r>
                      <a:endParaRPr lang="nl-NL" sz="16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2008</a:t>
                      </a:r>
                      <a:endParaRPr lang="nl-NL" sz="1600">
                        <a:solidFill>
                          <a:srgbClr val="5F497A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600">
                        <a:solidFill>
                          <a:srgbClr val="5F497A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4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2007</a:t>
                      </a:r>
                      <a:endParaRPr lang="nl-NL" sz="1600">
                        <a:solidFill>
                          <a:srgbClr val="5F497A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79.194</a:t>
                      </a:r>
                      <a:endParaRPr lang="nl-NL" sz="1600">
                        <a:solidFill>
                          <a:srgbClr val="5F497A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53.1%</a:t>
                      </a:r>
                      <a:endParaRPr lang="nl-NL" sz="1600">
                        <a:solidFill>
                          <a:srgbClr val="5F497A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2012</a:t>
                      </a:r>
                      <a:endParaRPr lang="nl-NL" sz="1600">
                        <a:solidFill>
                          <a:srgbClr val="5F497A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600">
                        <a:solidFill>
                          <a:srgbClr val="5F497A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4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2010</a:t>
                      </a:r>
                      <a:endParaRPr lang="nl-NL" sz="1600">
                        <a:solidFill>
                          <a:srgbClr val="5F497A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86.652</a:t>
                      </a:r>
                      <a:endParaRPr lang="nl-NL" sz="1600">
                        <a:solidFill>
                          <a:srgbClr val="5F497A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49.1%</a:t>
                      </a:r>
                      <a:endParaRPr lang="nl-NL" sz="16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2015</a:t>
                      </a:r>
                      <a:endParaRPr lang="nl-NL" sz="1600">
                        <a:solidFill>
                          <a:srgbClr val="5F497A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600" dirty="0">
                        <a:solidFill>
                          <a:srgbClr val="5F497A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3017838" cy="63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graphicFrame>
        <p:nvGraphicFramePr>
          <p:cNvPr id="9" name="Grafiek 8"/>
          <p:cNvGraphicFramePr/>
          <p:nvPr/>
        </p:nvGraphicFramePr>
        <p:xfrm>
          <a:off x="5004048" y="3212976"/>
          <a:ext cx="3848100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1749" name="Group 5"/>
          <p:cNvGrpSpPr>
            <a:grpSpLocks/>
          </p:cNvGrpSpPr>
          <p:nvPr/>
        </p:nvGrpSpPr>
        <p:grpSpPr bwMode="auto">
          <a:xfrm>
            <a:off x="6804248" y="4293096"/>
            <a:ext cx="2295014" cy="990621"/>
            <a:chOff x="4254" y="7367"/>
            <a:chExt cx="3616" cy="1559"/>
          </a:xfrm>
        </p:grpSpPr>
        <p:sp>
          <p:nvSpPr>
            <p:cNvPr id="31750" name="Text Box 6"/>
            <p:cNvSpPr txBox="1">
              <a:spLocks noChangeArrowheads="1"/>
            </p:cNvSpPr>
            <p:nvPr/>
          </p:nvSpPr>
          <p:spPr bwMode="auto">
            <a:xfrm>
              <a:off x="4420" y="7660"/>
              <a:ext cx="594" cy="636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nl-NL" sz="16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o</a:t>
              </a:r>
              <a:endParaRPr kumimoji="0" lang="nl-NL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51" name="Text Box 7"/>
            <p:cNvSpPr txBox="1">
              <a:spLocks noChangeArrowheads="1"/>
            </p:cNvSpPr>
            <p:nvPr/>
          </p:nvSpPr>
          <p:spPr bwMode="auto">
            <a:xfrm>
              <a:off x="4254" y="7367"/>
              <a:ext cx="1588" cy="394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nl-NL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58.7%</a:t>
              </a:r>
              <a:endParaRPr kumimoji="0" lang="nl-N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52" name="Text Box 8"/>
            <p:cNvSpPr txBox="1">
              <a:spLocks noChangeArrowheads="1"/>
            </p:cNvSpPr>
            <p:nvPr/>
          </p:nvSpPr>
          <p:spPr bwMode="auto">
            <a:xfrm>
              <a:off x="6750" y="8047"/>
              <a:ext cx="1120" cy="636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nl-NL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49.1%</a:t>
              </a:r>
              <a:endParaRPr kumimoji="0" lang="nl-N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53" name="Text Box 9"/>
            <p:cNvSpPr txBox="1">
              <a:spLocks noChangeArrowheads="1"/>
            </p:cNvSpPr>
            <p:nvPr/>
          </p:nvSpPr>
          <p:spPr bwMode="auto">
            <a:xfrm>
              <a:off x="6948" y="8290"/>
              <a:ext cx="594" cy="636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nl-NL" sz="16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o</a:t>
              </a:r>
              <a:endParaRPr kumimoji="0" lang="nl-NL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" name="Tekstvak 15"/>
          <p:cNvSpPr txBox="1"/>
          <p:nvPr/>
        </p:nvSpPr>
        <p:spPr>
          <a:xfrm>
            <a:off x="899592" y="4293096"/>
            <a:ext cx="2619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Terugloop </a:t>
            </a:r>
            <a:r>
              <a:rPr lang="nl-NL" dirty="0">
                <a:solidFill>
                  <a:srgbClr val="FF0000"/>
                </a:solidFill>
              </a:rPr>
              <a:t>9,6 %punt</a:t>
            </a:r>
          </a:p>
          <a:p>
            <a:r>
              <a:rPr lang="nl-NL" dirty="0"/>
              <a:t>Relatieve terugloop </a:t>
            </a:r>
            <a:r>
              <a:rPr lang="nl-NL" dirty="0">
                <a:solidFill>
                  <a:srgbClr val="FF0000"/>
                </a:solidFill>
              </a:rPr>
              <a:t>16,4%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611560" y="6381328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baseline="30000" dirty="0"/>
              <a:t>1</a:t>
            </a:r>
            <a:r>
              <a:rPr lang="nl-NL" sz="800" dirty="0"/>
              <a:t> Bron:  [1]</a:t>
            </a:r>
          </a:p>
          <a:p>
            <a:r>
              <a:rPr lang="nl-NL" sz="800" baseline="30000" dirty="0"/>
              <a:t>2</a:t>
            </a:r>
            <a:r>
              <a:rPr lang="nl-NL" sz="800" dirty="0"/>
              <a:t> Schatting op basis van </a:t>
            </a:r>
            <a:r>
              <a:rPr lang="nl-NL" sz="800" dirty="0" err="1"/>
              <a:t>CBS-gegevens</a:t>
            </a:r>
            <a:endParaRPr lang="nl-NL" sz="800" dirty="0"/>
          </a:p>
        </p:txBody>
      </p:sp>
      <p:pic>
        <p:nvPicPr>
          <p:cNvPr id="18" name="Picture 3" descr="Nederlandse Vereniging van Wiskundelerar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88640"/>
            <a:ext cx="3019425" cy="60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6152"/>
            <a:ext cx="8229600" cy="990600"/>
          </a:xfrm>
        </p:spPr>
        <p:txBody>
          <a:bodyPr/>
          <a:lstStyle/>
          <a:p>
            <a:r>
              <a:rPr lang="nl-NL" dirty="0"/>
              <a:t>5-jaarsrendementen </a:t>
            </a:r>
            <a:r>
              <a:rPr lang="nl-NL" dirty="0" err="1"/>
              <a:t>HBO-algemeen</a:t>
            </a:r>
            <a:endParaRPr lang="nl-NL" baseline="30000" dirty="0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2843808" y="4509120"/>
            <a:ext cx="5760640" cy="156966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</a:tabLst>
            </a:pPr>
            <a:r>
              <a:rPr kumimoji="0" lang="nl-N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Cohort	mbo 	havo	    vwo	gemeten per</a:t>
            </a:r>
            <a:endParaRPr kumimoji="0" lang="nl-N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</a:tabLst>
            </a:pPr>
            <a:r>
              <a:rPr kumimoji="0" lang="nl-N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1995	     60.5%	54.6%	    69.3%  </a:t>
            </a:r>
            <a:r>
              <a:rPr kumimoji="0" lang="nl-NL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nl-N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2000</a:t>
            </a:r>
            <a:endParaRPr kumimoji="0" lang="nl-N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</a:tabLst>
            </a:pPr>
            <a:r>
              <a:rPr kumimoji="0" lang="nl-N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1999	     59,5%	53,4% 	    70,1%	     2004</a:t>
            </a:r>
            <a:endParaRPr kumimoji="0" lang="nl-N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</a:tabLst>
            </a:pPr>
            <a:r>
              <a:rPr kumimoji="0" lang="nl-N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2003	     </a:t>
            </a:r>
            <a:r>
              <a:rPr kumimoji="0" lang="nl-NL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59.1%</a:t>
            </a:r>
            <a:r>
              <a:rPr kumimoji="0" lang="nl-N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nl-NL" sz="1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54.7%</a:t>
            </a:r>
            <a:r>
              <a:rPr kumimoji="0" lang="nl-N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    </a:t>
            </a:r>
            <a:r>
              <a:rPr kumimoji="0" lang="nl-NL" sz="16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73.1%</a:t>
            </a:r>
            <a:r>
              <a:rPr kumimoji="0" lang="nl-N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2008</a:t>
            </a:r>
            <a:endParaRPr kumimoji="0" lang="nl-N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</a:tabLst>
            </a:pPr>
            <a:r>
              <a:rPr kumimoji="0" lang="nl-N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2007	     52.5%	48.3%	    71.7%	     2012</a:t>
            </a:r>
            <a:endParaRPr kumimoji="0" lang="nl-N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</a:tabLst>
            </a:pPr>
            <a:r>
              <a:rPr kumimoji="0" lang="nl-N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2010	     </a:t>
            </a:r>
            <a:r>
              <a:rPr kumimoji="0" lang="nl-NL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44.7%</a:t>
            </a:r>
            <a:r>
              <a:rPr kumimoji="0" lang="nl-N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nl-NL" sz="1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45.4% 	</a:t>
            </a:r>
            <a:r>
              <a:rPr kumimoji="0" lang="nl-NL" sz="16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68.6%</a:t>
            </a:r>
            <a:r>
              <a:rPr kumimoji="0" lang="nl-N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     2015</a:t>
            </a:r>
            <a:endParaRPr kumimoji="0" lang="nl-N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5580112" y="2132856"/>
            <a:ext cx="3207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In 2015 zakt MBO onder HAVO</a:t>
            </a:r>
            <a:endParaRPr lang="nl-NL" dirty="0">
              <a:solidFill>
                <a:srgbClr val="FF0000"/>
              </a:solidFill>
            </a:endParaRPr>
          </a:p>
        </p:txBody>
      </p:sp>
      <p:graphicFrame>
        <p:nvGraphicFramePr>
          <p:cNvPr id="18" name="Grafiek 17"/>
          <p:cNvGraphicFramePr/>
          <p:nvPr/>
        </p:nvGraphicFramePr>
        <p:xfrm>
          <a:off x="683568" y="1268760"/>
          <a:ext cx="4464496" cy="2881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0418" name="Group 2"/>
          <p:cNvGrpSpPr>
            <a:grpSpLocks/>
          </p:cNvGrpSpPr>
          <p:nvPr/>
        </p:nvGrpSpPr>
        <p:grpSpPr bwMode="auto">
          <a:xfrm>
            <a:off x="2915816" y="1772596"/>
            <a:ext cx="2740498" cy="1440602"/>
            <a:chOff x="3975" y="4041"/>
            <a:chExt cx="3435" cy="2174"/>
          </a:xfrm>
        </p:grpSpPr>
        <p:sp>
          <p:nvSpPr>
            <p:cNvPr id="60419" name="Text Box 3"/>
            <p:cNvSpPr txBox="1">
              <a:spLocks noChangeArrowheads="1"/>
            </p:cNvSpPr>
            <p:nvPr/>
          </p:nvSpPr>
          <p:spPr bwMode="auto">
            <a:xfrm>
              <a:off x="3975" y="4585"/>
              <a:ext cx="903" cy="511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nl-NL" sz="16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59.1%</a:t>
              </a:r>
              <a:endParaRPr kumimoji="0" lang="nl-N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420" name="Text Box 4"/>
            <p:cNvSpPr txBox="1">
              <a:spLocks noChangeArrowheads="1"/>
            </p:cNvSpPr>
            <p:nvPr/>
          </p:nvSpPr>
          <p:spPr bwMode="auto">
            <a:xfrm>
              <a:off x="4129" y="4848"/>
              <a:ext cx="594" cy="636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nl-NL" sz="16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o</a:t>
              </a:r>
              <a:endParaRPr kumimoji="0" lang="nl-NL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0421" name="Group 5"/>
            <p:cNvGrpSpPr>
              <a:grpSpLocks/>
            </p:cNvGrpSpPr>
            <p:nvPr/>
          </p:nvGrpSpPr>
          <p:grpSpPr bwMode="auto">
            <a:xfrm>
              <a:off x="3975" y="4041"/>
              <a:ext cx="3435" cy="2174"/>
              <a:chOff x="3975" y="4041"/>
              <a:chExt cx="3435" cy="2174"/>
            </a:xfrm>
          </p:grpSpPr>
          <p:sp>
            <p:nvSpPr>
              <p:cNvPr id="60422" name="Text Box 6"/>
              <p:cNvSpPr txBox="1">
                <a:spLocks noChangeArrowheads="1"/>
              </p:cNvSpPr>
              <p:nvPr/>
            </p:nvSpPr>
            <p:spPr bwMode="auto">
              <a:xfrm>
                <a:off x="6412" y="5345"/>
                <a:ext cx="998" cy="5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600" b="1" i="0" u="none" strike="noStrike" cap="none" normalizeH="0" baseline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alibri" pitchFamily="34" charset="0"/>
                    <a:cs typeface="Arial" pitchFamily="34" charset="0"/>
                  </a:rPr>
                  <a:t>45.4%</a:t>
                </a:r>
                <a:endParaRPr kumimoji="0" lang="nl-NL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423" name="Text Box 7"/>
              <p:cNvSpPr txBox="1">
                <a:spLocks noChangeArrowheads="1"/>
              </p:cNvSpPr>
              <p:nvPr/>
            </p:nvSpPr>
            <p:spPr bwMode="auto">
              <a:xfrm>
                <a:off x="6412" y="4476"/>
                <a:ext cx="903" cy="5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600" b="1" i="0" u="none" strike="noStrike" cap="none" normalizeH="0" baseline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Calibri" pitchFamily="34" charset="0"/>
                    <a:cs typeface="Arial" pitchFamily="34" charset="0"/>
                  </a:rPr>
                  <a:t>68.6%</a:t>
                </a:r>
                <a:endParaRPr kumimoji="0" lang="nl-NL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424" name="Text Box 8"/>
              <p:cNvSpPr txBox="1">
                <a:spLocks noChangeArrowheads="1"/>
              </p:cNvSpPr>
              <p:nvPr/>
            </p:nvSpPr>
            <p:spPr bwMode="auto">
              <a:xfrm>
                <a:off x="6412" y="5704"/>
                <a:ext cx="903" cy="5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600" b="1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44.7%</a:t>
                </a:r>
                <a:endParaRPr kumimoji="0" lang="nl-NL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425" name="Text Box 9"/>
              <p:cNvSpPr txBox="1">
                <a:spLocks noChangeArrowheads="1"/>
              </p:cNvSpPr>
              <p:nvPr/>
            </p:nvSpPr>
            <p:spPr bwMode="auto">
              <a:xfrm>
                <a:off x="3975" y="4041"/>
                <a:ext cx="903" cy="5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600" b="1" i="0" u="none" strike="noStrike" cap="none" normalizeH="0" baseline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Calibri" pitchFamily="34" charset="0"/>
                    <a:cs typeface="Arial" pitchFamily="34" charset="0"/>
                  </a:rPr>
                  <a:t>73.1%</a:t>
                </a:r>
                <a:endParaRPr kumimoji="0" lang="nl-NL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426" name="Text Box 10"/>
              <p:cNvSpPr txBox="1">
                <a:spLocks noChangeArrowheads="1"/>
              </p:cNvSpPr>
              <p:nvPr/>
            </p:nvSpPr>
            <p:spPr bwMode="auto">
              <a:xfrm>
                <a:off x="3975" y="5378"/>
                <a:ext cx="903" cy="5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600" b="1" i="0" u="none" strike="noStrike" cap="none" normalizeH="0" baseline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alibri" pitchFamily="34" charset="0"/>
                    <a:cs typeface="Arial" pitchFamily="34" charset="0"/>
                  </a:rPr>
                  <a:t>54.7%</a:t>
                </a:r>
                <a:endParaRPr kumimoji="0" lang="nl-NL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427" name="Text Box 11"/>
              <p:cNvSpPr txBox="1">
                <a:spLocks noChangeArrowheads="1"/>
              </p:cNvSpPr>
              <p:nvPr/>
            </p:nvSpPr>
            <p:spPr bwMode="auto">
              <a:xfrm>
                <a:off x="4129" y="5019"/>
                <a:ext cx="594" cy="636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600" b="1" i="0" u="none" strike="noStrike" cap="none" normalizeH="0" baseline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alibri" pitchFamily="34" charset="0"/>
                    <a:cs typeface="Arial" pitchFamily="34" charset="0"/>
                  </a:rPr>
                  <a:t>o</a:t>
                </a:r>
                <a:endParaRPr kumimoji="0" lang="nl-NL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428" name="Text Box 12"/>
              <p:cNvSpPr txBox="1">
                <a:spLocks noChangeArrowheads="1"/>
              </p:cNvSpPr>
              <p:nvPr/>
            </p:nvSpPr>
            <p:spPr bwMode="auto">
              <a:xfrm>
                <a:off x="4135" y="4238"/>
                <a:ext cx="594" cy="636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600" b="1" i="0" u="none" strike="noStrike" cap="none" normalizeH="0" baseline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Calibri" pitchFamily="34" charset="0"/>
                    <a:cs typeface="Arial" pitchFamily="34" charset="0"/>
                  </a:rPr>
                  <a:t>o</a:t>
                </a:r>
                <a:endParaRPr kumimoji="0" lang="nl-NL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pic>
        <p:nvPicPr>
          <p:cNvPr id="28" name="Picture 3" descr="Nederlandse Vereniging van Wiskundelerar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88640"/>
            <a:ext cx="3019425" cy="60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6152"/>
            <a:ext cx="8229600" cy="990600"/>
          </a:xfrm>
        </p:spPr>
        <p:txBody>
          <a:bodyPr/>
          <a:lstStyle/>
          <a:p>
            <a:r>
              <a:rPr lang="nl-NL" dirty="0"/>
              <a:t>5-jaarsrendementen </a:t>
            </a:r>
            <a:r>
              <a:rPr lang="nl-NL" dirty="0" err="1"/>
              <a:t>HBO-techniek</a:t>
            </a:r>
            <a:endParaRPr lang="nl-NL" dirty="0">
              <a:solidFill>
                <a:srgbClr val="FF0000"/>
              </a:solidFill>
            </a:endParaRPr>
          </a:p>
        </p:txBody>
      </p:sp>
      <p:graphicFrame>
        <p:nvGraphicFramePr>
          <p:cNvPr id="6" name="Grafiek 5"/>
          <p:cNvGraphicFramePr/>
          <p:nvPr/>
        </p:nvGraphicFramePr>
        <p:xfrm>
          <a:off x="323528" y="2204864"/>
          <a:ext cx="2664296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2466" name="Group 2"/>
          <p:cNvGrpSpPr>
            <a:grpSpLocks/>
          </p:cNvGrpSpPr>
          <p:nvPr/>
        </p:nvGrpSpPr>
        <p:grpSpPr bwMode="auto">
          <a:xfrm>
            <a:off x="1547665" y="3140968"/>
            <a:ext cx="1656327" cy="1656184"/>
            <a:chOff x="8420" y="12624"/>
            <a:chExt cx="3032" cy="1360"/>
          </a:xfrm>
        </p:grpSpPr>
        <p:sp>
          <p:nvSpPr>
            <p:cNvPr id="62467" name="Text Box 3"/>
            <p:cNvSpPr txBox="1">
              <a:spLocks noChangeArrowheads="1"/>
            </p:cNvSpPr>
            <p:nvPr/>
          </p:nvSpPr>
          <p:spPr bwMode="auto">
            <a:xfrm>
              <a:off x="8420" y="12624"/>
              <a:ext cx="1318" cy="278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nl-NL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58.3%</a:t>
              </a:r>
              <a:endParaRPr kumimoji="0" lang="nl-N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468" name="Text Box 4"/>
            <p:cNvSpPr txBox="1">
              <a:spLocks noChangeArrowheads="1"/>
            </p:cNvSpPr>
            <p:nvPr/>
          </p:nvSpPr>
          <p:spPr bwMode="auto">
            <a:xfrm>
              <a:off x="10119" y="13155"/>
              <a:ext cx="1333" cy="533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nl-NL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48.4%</a:t>
              </a:r>
              <a:endParaRPr kumimoji="0" lang="nl-N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469" name="Text Box 5"/>
            <p:cNvSpPr txBox="1">
              <a:spLocks noChangeArrowheads="1"/>
            </p:cNvSpPr>
            <p:nvPr/>
          </p:nvSpPr>
          <p:spPr bwMode="auto">
            <a:xfrm>
              <a:off x="10504" y="13348"/>
              <a:ext cx="594" cy="636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nl-NL" sz="16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o</a:t>
              </a:r>
              <a:endParaRPr kumimoji="0" lang="nl-N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470" name="Text Box 6"/>
            <p:cNvSpPr txBox="1">
              <a:spLocks noChangeArrowheads="1"/>
            </p:cNvSpPr>
            <p:nvPr/>
          </p:nvSpPr>
          <p:spPr bwMode="auto">
            <a:xfrm>
              <a:off x="8573" y="12935"/>
              <a:ext cx="594" cy="636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nl-NL" sz="16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o</a:t>
              </a:r>
              <a:endParaRPr kumimoji="0" lang="nl-N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1" name="Grafiek 10"/>
          <p:cNvGraphicFramePr/>
          <p:nvPr/>
        </p:nvGraphicFramePr>
        <p:xfrm>
          <a:off x="3131840" y="2204864"/>
          <a:ext cx="2448272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afiek 12"/>
          <p:cNvGraphicFramePr/>
          <p:nvPr/>
        </p:nvGraphicFramePr>
        <p:xfrm>
          <a:off x="5724128" y="2204864"/>
          <a:ext cx="2675508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Rechthoek 13"/>
          <p:cNvSpPr/>
          <p:nvPr/>
        </p:nvSpPr>
        <p:spPr>
          <a:xfrm>
            <a:off x="945716" y="5517232"/>
            <a:ext cx="13940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600" dirty="0" err="1"/>
              <a:t>Δrel</a:t>
            </a:r>
            <a:r>
              <a:rPr lang="nl-NL" sz="1600" dirty="0"/>
              <a:t> = - 17.2%</a:t>
            </a:r>
          </a:p>
        </p:txBody>
      </p:sp>
      <p:pic>
        <p:nvPicPr>
          <p:cNvPr id="15" name="Picture 3" descr="Nederlandse Vereniging van Wiskundelerar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188640"/>
            <a:ext cx="3019425" cy="60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9750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6152"/>
            <a:ext cx="8229600" cy="990600"/>
          </a:xfrm>
        </p:spPr>
        <p:txBody>
          <a:bodyPr/>
          <a:lstStyle/>
          <a:p>
            <a:r>
              <a:rPr lang="nl-NL" dirty="0"/>
              <a:t>Absolute aantallen studenten</a:t>
            </a:r>
          </a:p>
        </p:txBody>
      </p:sp>
      <p:pic>
        <p:nvPicPr>
          <p:cNvPr id="8" name="Tijdelijke aanduiding voor inhoud 7" descr="Schermafbeelding 2017-03-08 om 20.16.32.pn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8" b="8568"/>
          <a:stretch>
            <a:fillRect/>
          </a:stretch>
        </p:blipFill>
        <p:spPr>
          <a:xfrm>
            <a:off x="179512" y="1700808"/>
            <a:ext cx="6240694" cy="3744416"/>
          </a:xfrm>
        </p:spPr>
      </p:pic>
      <p:pic>
        <p:nvPicPr>
          <p:cNvPr id="10" name="Afbeelding 9" descr="Schermafbeelding 2017-03-08 om 20.18.2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140968"/>
            <a:ext cx="2460764" cy="2338164"/>
          </a:xfrm>
          <a:prstGeom prst="rect">
            <a:avLst/>
          </a:prstGeom>
        </p:spPr>
      </p:pic>
      <p:pic>
        <p:nvPicPr>
          <p:cNvPr id="5" name="Picture 3" descr="Nederlandse Vereniging van Wiskundelerar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88640"/>
            <a:ext cx="3019425" cy="60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73706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5-jaarsrendementen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sz="3200" dirty="0"/>
              <a:t>Mogelijke verklaringen: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i="1" dirty="0"/>
              <a:t>Grotere instroom / lagere toelatingseisen </a:t>
            </a:r>
            <a:endParaRPr lang="nl-NL" dirty="0"/>
          </a:p>
          <a:p>
            <a:pPr marL="514350" lvl="0" indent="-514350">
              <a:buFont typeface="+mj-lt"/>
              <a:buAutoNum type="arabicPeriod"/>
            </a:pPr>
            <a:r>
              <a:rPr lang="nl-NL" i="1" dirty="0"/>
              <a:t>Verslechtering aansluiting MBO-HBO en </a:t>
            </a:r>
            <a:r>
              <a:rPr lang="nl-NL" i="1" dirty="0" err="1"/>
              <a:t>Havo-HBO</a:t>
            </a:r>
            <a:r>
              <a:rPr lang="nl-NL" i="1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nl-NL" i="1" dirty="0"/>
              <a:t>Misfit tussen verwachtingen en werkelijkheid</a:t>
            </a:r>
            <a:endParaRPr lang="nl-NL" dirty="0"/>
          </a:p>
          <a:p>
            <a:pPr marL="0" indent="0">
              <a:buNone/>
            </a:pPr>
            <a:r>
              <a:rPr lang="nl-NL" i="1" dirty="0"/>
              <a:t>     </a:t>
            </a:r>
          </a:p>
          <a:p>
            <a:pPr marL="0" indent="0">
              <a:buNone/>
            </a:pPr>
            <a:endParaRPr lang="nl-NL" i="1" dirty="0"/>
          </a:p>
          <a:p>
            <a:pPr marL="0" indent="0">
              <a:buNone/>
            </a:pPr>
            <a:endParaRPr lang="nl-NL" i="1" dirty="0"/>
          </a:p>
          <a:p>
            <a:pPr marL="0" indent="0">
              <a:buNone/>
            </a:pPr>
            <a:endParaRPr lang="nl-NL" i="1" dirty="0"/>
          </a:p>
          <a:p>
            <a:pPr marL="0" indent="0">
              <a:buNone/>
            </a:pPr>
            <a:r>
              <a:rPr lang="nl-NL" i="1" dirty="0"/>
              <a:t>bron: [1]</a:t>
            </a:r>
            <a:endParaRPr lang="nl-NL" dirty="0"/>
          </a:p>
        </p:txBody>
      </p:sp>
      <p:pic>
        <p:nvPicPr>
          <p:cNvPr id="4" name="Picture 3" descr="Nederlandse Vereniging van Wiskundelerar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88640"/>
            <a:ext cx="3019425" cy="60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7463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 </a:t>
            </a:r>
          </a:p>
        </p:txBody>
      </p:sp>
      <p:pic>
        <p:nvPicPr>
          <p:cNvPr id="4" name="Picture 3" descr="Nederlandse Vereniging van Wiskundelerar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88640"/>
            <a:ext cx="3019425" cy="609600"/>
          </a:xfrm>
          <a:prstGeom prst="rect">
            <a:avLst/>
          </a:prstGeom>
          <a:noFill/>
        </p:spPr>
      </p:pic>
      <p:sp>
        <p:nvSpPr>
          <p:cNvPr id="5" name="Tijdelijke aanduiding voor inhoud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/>
              <a:t>Achtergronden deelnemers</a:t>
            </a:r>
          </a:p>
          <a:p>
            <a:r>
              <a:rPr lang="nl-NL" dirty="0"/>
              <a:t>Presentatie</a:t>
            </a:r>
          </a:p>
          <a:p>
            <a:pPr lvl="1"/>
            <a:r>
              <a:rPr lang="nl-NL" dirty="0"/>
              <a:t>Wiskunde tussen MBO en HBO</a:t>
            </a:r>
          </a:p>
          <a:p>
            <a:pPr lvl="1"/>
            <a:r>
              <a:rPr lang="nl-NL" dirty="0"/>
              <a:t>Ontwikkeling 1990-2016</a:t>
            </a:r>
          </a:p>
          <a:p>
            <a:pPr lvl="2"/>
            <a:r>
              <a:rPr lang="nl-NL" dirty="0"/>
              <a:t>Keerpunt 1: 1999</a:t>
            </a:r>
          </a:p>
          <a:p>
            <a:pPr lvl="2"/>
            <a:r>
              <a:rPr lang="nl-NL" dirty="0"/>
              <a:t>Keerpunt 2: 2004</a:t>
            </a:r>
          </a:p>
          <a:p>
            <a:pPr lvl="1"/>
            <a:r>
              <a:rPr lang="nl-NL" dirty="0"/>
              <a:t>Ontwikkeling 5-jaarsrendementen na 2004</a:t>
            </a:r>
          </a:p>
          <a:p>
            <a:pPr lvl="2"/>
            <a:r>
              <a:rPr lang="nl-NL" dirty="0"/>
              <a:t>Analyse en verklaringen</a:t>
            </a:r>
          </a:p>
          <a:p>
            <a:pPr lvl="1"/>
            <a:r>
              <a:rPr lang="nl-NL" dirty="0"/>
              <a:t>Herziening kwalificatiestructuur MBO</a:t>
            </a:r>
          </a:p>
          <a:p>
            <a:pPr lvl="2"/>
            <a:r>
              <a:rPr lang="nl-NL" dirty="0"/>
              <a:t>Keuzedelen Voorbereiding HBO een oplossing?</a:t>
            </a:r>
          </a:p>
          <a:p>
            <a:pPr lvl="2"/>
            <a:r>
              <a:rPr lang="nl-NL" dirty="0"/>
              <a:t>Basisdeel een must!</a:t>
            </a:r>
          </a:p>
          <a:p>
            <a:r>
              <a:rPr lang="nl-NL" dirty="0"/>
              <a:t>Groepsdiscussie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3371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5-jaarsrendementen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Mogelijke verklaring 1:</a:t>
            </a:r>
          </a:p>
          <a:p>
            <a:pPr marL="0" lvl="0" indent="0">
              <a:buNone/>
            </a:pPr>
            <a:r>
              <a:rPr lang="nl-NL" i="1" dirty="0">
                <a:solidFill>
                  <a:srgbClr val="000090"/>
                </a:solidFill>
              </a:rPr>
              <a:t>Grotere instroom / lagere toelatingseisen</a:t>
            </a:r>
            <a:r>
              <a:rPr lang="nl-NL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nl-NL" dirty="0"/>
              <a:t>Maatschappelijke en politieke druk voor meer </a:t>
            </a:r>
            <a:r>
              <a:rPr lang="nl-NL" dirty="0" err="1"/>
              <a:t>HBO-ers</a:t>
            </a:r>
            <a:r>
              <a:rPr lang="nl-NL" dirty="0"/>
              <a:t>;</a:t>
            </a:r>
          </a:p>
          <a:p>
            <a:r>
              <a:rPr lang="nl-NL" dirty="0"/>
              <a:t>Toegenomen heterogeniteit van de instroom;</a:t>
            </a:r>
          </a:p>
          <a:p>
            <a:r>
              <a:rPr lang="nl-NL" dirty="0"/>
              <a:t>Onbalans tussen beschikbare, feitelijk bestede en benodigde studietijd.</a:t>
            </a:r>
          </a:p>
        </p:txBody>
      </p:sp>
      <p:pic>
        <p:nvPicPr>
          <p:cNvPr id="4" name="Picture 3" descr="Nederlandse Vereniging van Wiskundelerar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88640"/>
            <a:ext cx="3019425" cy="60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5-jaarsrendementen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Mogelijke verklaring 2:</a:t>
            </a:r>
            <a:endParaRPr lang="nl-NL" i="1" dirty="0">
              <a:solidFill>
                <a:srgbClr val="000090"/>
              </a:solidFill>
            </a:endParaRPr>
          </a:p>
          <a:p>
            <a:pPr>
              <a:buNone/>
            </a:pPr>
            <a:r>
              <a:rPr lang="nl-NL" i="1" dirty="0">
                <a:solidFill>
                  <a:srgbClr val="000090"/>
                </a:solidFill>
              </a:rPr>
              <a:t>Verslechtering aansluiting MBO-HBO en </a:t>
            </a:r>
            <a:r>
              <a:rPr lang="nl-NL" i="1" dirty="0" err="1">
                <a:solidFill>
                  <a:srgbClr val="000090"/>
                </a:solidFill>
              </a:rPr>
              <a:t>Havo-HBO</a:t>
            </a:r>
            <a:r>
              <a:rPr lang="nl-NL" i="1" dirty="0">
                <a:solidFill>
                  <a:srgbClr val="000090"/>
                </a:solidFill>
              </a:rPr>
              <a:t>.</a:t>
            </a:r>
            <a:endParaRPr lang="nl-NL" dirty="0"/>
          </a:p>
          <a:p>
            <a:r>
              <a:rPr lang="nl-NL" dirty="0"/>
              <a:t>kennis en vaardigheden</a:t>
            </a:r>
          </a:p>
          <a:p>
            <a:r>
              <a:rPr lang="nl-NL" dirty="0"/>
              <a:t>didactiek</a:t>
            </a:r>
          </a:p>
          <a:p>
            <a:r>
              <a:rPr lang="nl-NL" dirty="0"/>
              <a:t>leeromgevingen:</a:t>
            </a:r>
          </a:p>
          <a:p>
            <a:pPr marL="1790700" indent="0">
              <a:buNone/>
            </a:pPr>
            <a:r>
              <a:rPr lang="nl-NL" dirty="0"/>
              <a:t>inductief </a:t>
            </a:r>
            <a:r>
              <a:rPr lang="nl-NL" dirty="0">
                <a:sym typeface="Wingdings" pitchFamily="2" charset="2"/>
              </a:rPr>
              <a:t></a:t>
            </a:r>
            <a:r>
              <a:rPr lang="nl-NL" dirty="0"/>
              <a:t> deductief onderwijs </a:t>
            </a:r>
          </a:p>
          <a:p>
            <a:pPr marL="1790700" indent="0">
              <a:buNone/>
            </a:pPr>
            <a:r>
              <a:rPr lang="nl-NL" dirty="0"/>
              <a:t>minder sociale binding</a:t>
            </a:r>
          </a:p>
        </p:txBody>
      </p:sp>
      <p:pic>
        <p:nvPicPr>
          <p:cNvPr id="4" name="Picture 3" descr="Nederlandse Vereniging van Wiskundelerar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88640"/>
            <a:ext cx="3019425" cy="60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98349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5-jaarsrendementen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Mogelijke verklaring 3:</a:t>
            </a:r>
          </a:p>
          <a:p>
            <a:pPr marL="0" indent="0">
              <a:buNone/>
            </a:pPr>
            <a:r>
              <a:rPr lang="nl-NL" i="1" dirty="0">
                <a:solidFill>
                  <a:srgbClr val="000090"/>
                </a:solidFill>
              </a:rPr>
              <a:t>Misfit tussen verwachtingen en werkelijkheid</a:t>
            </a:r>
            <a:r>
              <a:rPr lang="nl-NL" dirty="0">
                <a:solidFill>
                  <a:srgbClr val="000090"/>
                </a:solidFill>
              </a:rPr>
              <a:t>.</a:t>
            </a:r>
            <a:r>
              <a:rPr lang="nl-NL" dirty="0"/>
              <a:t> </a:t>
            </a:r>
          </a:p>
          <a:p>
            <a:r>
              <a:rPr lang="nl-NL" dirty="0"/>
              <a:t>Minder transparantie (groter aanbod, onduidelijke toelatingsvoorwaarden.) </a:t>
            </a:r>
            <a:endParaRPr lang="nl-NL" dirty="0">
              <a:solidFill>
                <a:srgbClr val="000090"/>
              </a:solidFill>
            </a:endParaRPr>
          </a:p>
          <a:p>
            <a:r>
              <a:rPr lang="nl-NL" dirty="0"/>
              <a:t>Slechte studiekeuzevoorbereiding.</a:t>
            </a:r>
          </a:p>
          <a:p>
            <a:r>
              <a:rPr lang="nl-NL" dirty="0"/>
              <a:t>Te lage kwaliteit keuzebegeleiding</a:t>
            </a:r>
          </a:p>
          <a:p>
            <a:pPr marL="514350" indent="-514350">
              <a:buFont typeface="+mj-lt"/>
              <a:buAutoNum type="arabicPeriod"/>
            </a:pPr>
            <a:endParaRPr lang="nl-NL" dirty="0"/>
          </a:p>
        </p:txBody>
      </p:sp>
      <p:pic>
        <p:nvPicPr>
          <p:cNvPr id="4" name="Picture 3" descr="Nederlandse Vereniging van Wiskundelerar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88640"/>
            <a:ext cx="3019425" cy="60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214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816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nl-NL" dirty="0"/>
              <a:t>Kennisbasis HBO Techniek en Economie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r>
              <a:rPr lang="nl-NL" dirty="0"/>
              <a:t>Conferentie 2010: aansluiting en doorstroom mbo-hbo </a:t>
            </a:r>
          </a:p>
          <a:p>
            <a:r>
              <a:rPr lang="nl-NL" dirty="0"/>
              <a:t>Kennisbasis instroom wiskunde opgezet vanuit </a:t>
            </a:r>
            <a:r>
              <a:rPr lang="nl-NL" dirty="0" err="1"/>
              <a:t>hbo-sectoren</a:t>
            </a:r>
            <a:r>
              <a:rPr lang="nl-NL" dirty="0"/>
              <a:t>/domeinen</a:t>
            </a:r>
          </a:p>
          <a:p>
            <a:r>
              <a:rPr lang="nl-NL" dirty="0"/>
              <a:t>Respons vanuit hbo, mbo en </a:t>
            </a:r>
            <a:r>
              <a:rPr lang="nl-NL" dirty="0" err="1"/>
              <a:t>ocw</a:t>
            </a:r>
            <a:endParaRPr lang="nl-NL" dirty="0"/>
          </a:p>
          <a:p>
            <a:pPr lvl="1"/>
            <a:r>
              <a:rPr lang="nl-NL" dirty="0"/>
              <a:t>2011-2013:  hbo: ondersteuning kennisbasis</a:t>
            </a:r>
          </a:p>
          <a:p>
            <a:pPr lvl="1"/>
            <a:r>
              <a:rPr lang="nl-NL" dirty="0"/>
              <a:t>2012-2015:  mbo en </a:t>
            </a:r>
            <a:r>
              <a:rPr lang="nl-NL" dirty="0" err="1"/>
              <a:t>ocw</a:t>
            </a:r>
            <a:r>
              <a:rPr lang="nl-NL" dirty="0"/>
              <a:t>: implementatie in herziening kwalificatiestructuur mbo: keuzedelen voorbereiding hbo</a:t>
            </a:r>
          </a:p>
          <a:p>
            <a:endParaRPr lang="nl-NL" dirty="0"/>
          </a:p>
        </p:txBody>
      </p:sp>
      <p:pic>
        <p:nvPicPr>
          <p:cNvPr id="4" name="Picture 3" descr="Nederlandse Vereniging van Wiskundelerar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88640"/>
            <a:ext cx="3019425" cy="60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Kwalificatiestructuur mbo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NL" dirty="0"/>
              <a:t>Vroeger  (tot en met </a:t>
            </a:r>
            <a:r>
              <a:rPr lang="nl-NL" dirty="0" err="1"/>
              <a:t>plm</a:t>
            </a:r>
            <a:r>
              <a:rPr lang="nl-NL" dirty="0"/>
              <a:t> 2004)</a:t>
            </a:r>
          </a:p>
          <a:p>
            <a:endParaRPr lang="nl-NL" dirty="0"/>
          </a:p>
          <a:p>
            <a:r>
              <a:rPr lang="nl-NL" dirty="0"/>
              <a:t>Jaar 1:  wiskunde verplicht, 3 lesuren </a:t>
            </a:r>
          </a:p>
          <a:p>
            <a:pPr marL="0" indent="0">
              <a:buNone/>
            </a:pPr>
            <a:r>
              <a:rPr lang="nl-NL" dirty="0"/>
              <a:t>   			(1 lesuur = 50 minuten)</a:t>
            </a:r>
          </a:p>
          <a:p>
            <a:r>
              <a:rPr lang="nl-NL" dirty="0"/>
              <a:t>Jaar 2:  wiskunde verplicht, 3 lesuren</a:t>
            </a:r>
          </a:p>
          <a:p>
            <a:r>
              <a:rPr lang="nl-NL" dirty="0"/>
              <a:t>Jaar 3:  stage</a:t>
            </a:r>
          </a:p>
          <a:p>
            <a:r>
              <a:rPr lang="nl-NL" dirty="0"/>
              <a:t>Jaar 4:  wiskunde keuzevak, 3 lesuren</a:t>
            </a:r>
          </a:p>
          <a:p>
            <a:pPr marL="0" indent="0">
              <a:buNone/>
            </a:pPr>
            <a:r>
              <a:rPr lang="nl-NL" dirty="0"/>
              <a:t>   			</a:t>
            </a:r>
            <a:r>
              <a:rPr lang="nl-NL" i="1" dirty="0"/>
              <a:t>alleen verplicht voor doorstromers</a:t>
            </a:r>
          </a:p>
          <a:p>
            <a:endParaRPr lang="nl-NL" dirty="0"/>
          </a:p>
          <a:p>
            <a:r>
              <a:rPr lang="nl-NL" dirty="0"/>
              <a:t>Totaal: 3 x 40 x 3 x 5/6 = </a:t>
            </a:r>
            <a:r>
              <a:rPr lang="nl-NL" dirty="0">
                <a:solidFill>
                  <a:srgbClr val="FF0000"/>
                </a:solidFill>
              </a:rPr>
              <a:t>300</a:t>
            </a:r>
            <a:r>
              <a:rPr lang="nl-NL" dirty="0"/>
              <a:t> klokuren wiskunde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Picture 3" descr="Nederlandse Vereniging van Wiskundelerar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88640"/>
            <a:ext cx="3019425" cy="60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92F375D1-A68F-4375-9293-8FE6F2D2D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5854" y="5624661"/>
            <a:ext cx="5962650" cy="828675"/>
          </a:xfrm>
          <a:prstGeom prst="rect">
            <a:avLst/>
          </a:prstGeom>
        </p:spPr>
      </p:pic>
      <p:sp>
        <p:nvSpPr>
          <p:cNvPr id="23553" name="Titel 1"/>
          <p:cNvSpPr>
            <a:spLocks noGrp="1"/>
          </p:cNvSpPr>
          <p:nvPr>
            <p:ph type="title"/>
          </p:nvPr>
        </p:nvSpPr>
        <p:spPr>
          <a:xfrm>
            <a:off x="457200" y="354360"/>
            <a:ext cx="8229600" cy="914400"/>
          </a:xfrm>
        </p:spPr>
        <p:txBody>
          <a:bodyPr>
            <a:normAutofit/>
          </a:bodyPr>
          <a:lstStyle/>
          <a:p>
            <a:r>
              <a:rPr lang="nl-NL" dirty="0"/>
              <a:t>Herziening kwalificatiestructuur mbo</a:t>
            </a:r>
          </a:p>
        </p:txBody>
      </p:sp>
      <p:sp>
        <p:nvSpPr>
          <p:cNvPr id="6" name="Rechthoek 5"/>
          <p:cNvSpPr/>
          <p:nvPr/>
        </p:nvSpPr>
        <p:spPr>
          <a:xfrm>
            <a:off x="1619672" y="6381328"/>
            <a:ext cx="69127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dirty="0">
                <a:hlinkClick r:id="rId4"/>
              </a:rPr>
              <a:t>https://www.s-bb.nl/onderwijs/kwalificeren-en-examineren/keuzedelen</a:t>
            </a:r>
            <a:r>
              <a:rPr lang="nl-NL" sz="1200" dirty="0"/>
              <a:t> </a:t>
            </a:r>
          </a:p>
        </p:txBody>
      </p:sp>
      <p:pic>
        <p:nvPicPr>
          <p:cNvPr id="7" name="Picture 2" descr="http://www.herzieningmbo.nl/wp-content/uploads/2015/03/Opbouw-kwalificatiestructuur.jpg"/>
          <p:cNvPicPr>
            <a:picLocks noChangeAspect="1" noChangeArrowheads="1"/>
          </p:cNvPicPr>
          <p:nvPr/>
        </p:nvPicPr>
        <p:blipFill>
          <a:blip r:embed="rId5" cstate="print"/>
          <a:srcRect l="2381" t="16179" b="7416"/>
          <a:stretch>
            <a:fillRect/>
          </a:stretch>
        </p:blipFill>
        <p:spPr bwMode="auto">
          <a:xfrm>
            <a:off x="395536" y="1484784"/>
            <a:ext cx="7461840" cy="4125749"/>
          </a:xfrm>
          <a:prstGeom prst="rect">
            <a:avLst/>
          </a:prstGeom>
          <a:noFill/>
        </p:spPr>
      </p:pic>
      <p:pic>
        <p:nvPicPr>
          <p:cNvPr id="5" name="Picture 3" descr="Nederlandse Vereniging van Wiskundelerare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188640"/>
            <a:ext cx="3019425" cy="609600"/>
          </a:xfrm>
          <a:prstGeom prst="rect">
            <a:avLst/>
          </a:prstGeom>
          <a:noFill/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1CD3F8F4-1DDC-42E2-9E91-A4B448A1FEC6}"/>
              </a:ext>
            </a:extLst>
          </p:cNvPr>
          <p:cNvSpPr txBox="1"/>
          <p:nvPr/>
        </p:nvSpPr>
        <p:spPr>
          <a:xfrm>
            <a:off x="1619672" y="5303433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Per 2016-2017</a:t>
            </a:r>
          </a:p>
        </p:txBody>
      </p:sp>
    </p:spTree>
    <p:extLst>
      <p:ext uri="{BB962C8B-B14F-4D97-AF65-F5344CB8AC3E}">
        <p14:creationId xmlns:p14="http://schemas.microsoft.com/office/powerpoint/2010/main" val="143167780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el 1"/>
          <p:cNvSpPr>
            <a:spLocks noGrp="1"/>
          </p:cNvSpPr>
          <p:nvPr>
            <p:ph type="title"/>
          </p:nvPr>
        </p:nvSpPr>
        <p:spPr>
          <a:xfrm>
            <a:off x="457200" y="354360"/>
            <a:ext cx="8229600" cy="914400"/>
          </a:xfrm>
        </p:spPr>
        <p:txBody>
          <a:bodyPr/>
          <a:lstStyle/>
          <a:p>
            <a:r>
              <a:rPr lang="nl-NL" dirty="0"/>
              <a:t>Slaag/zakregeling keuzedelen</a:t>
            </a:r>
          </a:p>
        </p:txBody>
      </p:sp>
      <p:sp>
        <p:nvSpPr>
          <p:cNvPr id="4" name="Rechthoek 3"/>
          <p:cNvSpPr/>
          <p:nvPr/>
        </p:nvSpPr>
        <p:spPr>
          <a:xfrm>
            <a:off x="683568" y="3501008"/>
            <a:ext cx="75554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nl-NL" dirty="0"/>
              <a:t>Het </a:t>
            </a:r>
            <a:r>
              <a:rPr lang="nl-NL" u="sng" dirty="0">
                <a:solidFill>
                  <a:srgbClr val="FF0000"/>
                </a:solidFill>
              </a:rPr>
              <a:t>gemiddelde</a:t>
            </a:r>
            <a:r>
              <a:rPr lang="nl-NL" dirty="0"/>
              <a:t> van de resultaten van de keuzedelen binnen de keuzedeelverplichting moet tenminste een </a:t>
            </a:r>
            <a:r>
              <a:rPr lang="nl-NL" u="sng" dirty="0">
                <a:solidFill>
                  <a:srgbClr val="FF0000"/>
                </a:solidFill>
              </a:rPr>
              <a:t>6 of een “voldoende”</a:t>
            </a:r>
            <a:r>
              <a:rPr lang="nl-NL" dirty="0"/>
              <a:t> zijn; 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Voor </a:t>
            </a:r>
            <a:r>
              <a:rPr lang="nl-NL" u="sng" dirty="0">
                <a:solidFill>
                  <a:srgbClr val="00B0F0"/>
                </a:solidFill>
              </a:rPr>
              <a:t>minimaal de helft</a:t>
            </a:r>
            <a:r>
              <a:rPr lang="nl-NL" dirty="0"/>
              <a:t> van deze keuzedelen moet het resultaat tenminste een </a:t>
            </a:r>
            <a:r>
              <a:rPr lang="nl-NL" u="sng" dirty="0">
                <a:solidFill>
                  <a:srgbClr val="00B0F0"/>
                </a:solidFill>
              </a:rPr>
              <a:t>6 of een “voldoende”</a:t>
            </a:r>
            <a:r>
              <a:rPr lang="nl-NL" dirty="0"/>
              <a:t> zijn; 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Een keuzedeelresultaat mag </a:t>
            </a:r>
            <a:r>
              <a:rPr lang="nl-NL" u="sng" dirty="0">
                <a:solidFill>
                  <a:srgbClr val="00B050"/>
                </a:solidFill>
              </a:rPr>
              <a:t>nooit lager dan een 4</a:t>
            </a:r>
            <a:r>
              <a:rPr lang="nl-NL" dirty="0"/>
              <a:t> of daarmee overeenkomende eindwaardering zijn; </a:t>
            </a:r>
            <a:r>
              <a:rPr lang="nl-NL" dirty="0" err="1"/>
              <a:t>hj</a:t>
            </a:r>
            <a:endParaRPr lang="nl-NL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De </a:t>
            </a:r>
            <a:r>
              <a:rPr lang="nl-NL" u="sng" dirty="0">
                <a:solidFill>
                  <a:srgbClr val="7030A0"/>
                </a:solidFill>
              </a:rPr>
              <a:t>omvang</a:t>
            </a:r>
            <a:r>
              <a:rPr lang="nl-NL" dirty="0"/>
              <a:t> van een keuzedeel wordt </a:t>
            </a:r>
            <a:r>
              <a:rPr lang="nl-NL" u="sng" dirty="0">
                <a:solidFill>
                  <a:srgbClr val="7030A0"/>
                </a:solidFill>
              </a:rPr>
              <a:t>niet meegewogen</a:t>
            </a:r>
            <a:r>
              <a:rPr lang="nl-NL" dirty="0"/>
              <a:t> in het gemiddelde.</a:t>
            </a:r>
          </a:p>
          <a:p>
            <a:endParaRPr lang="nl-NL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611560" y="1607745"/>
            <a:ext cx="51125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Vanaf 2020-2021 (1</a:t>
            </a:r>
            <a:r>
              <a:rPr lang="nl-NL" sz="2400" b="1" baseline="30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</a:t>
            </a:r>
            <a:r>
              <a:rPr lang="nl-NL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nl-NL" sz="2400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jaars</a:t>
            </a:r>
            <a:r>
              <a:rPr lang="nl-NL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) telt resultaat keuzedelen mee in slaag-zakregeling</a:t>
            </a:r>
          </a:p>
        </p:txBody>
      </p:sp>
      <p:sp>
        <p:nvSpPr>
          <p:cNvPr id="7" name="Rechthoek 6"/>
          <p:cNvSpPr/>
          <p:nvPr/>
        </p:nvSpPr>
        <p:spPr>
          <a:xfrm>
            <a:off x="2843808" y="6237312"/>
            <a:ext cx="2736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1200" u="sng" dirty="0">
                <a:solidFill>
                  <a:schemeClr val="bg1">
                    <a:lumMod val="65000"/>
                  </a:schemeClr>
                </a:solidFill>
                <a:hlinkClick r:id="rId3"/>
              </a:rPr>
              <a:t>http://www.herzieningmbo.nl</a:t>
            </a:r>
            <a:endParaRPr lang="nl-NL" sz="1200" u="sng" dirty="0">
              <a:solidFill>
                <a:schemeClr val="bg1">
                  <a:lumMod val="65000"/>
                </a:schemeClr>
              </a:solidFill>
            </a:endParaRPr>
          </a:p>
          <a:p>
            <a:pPr lvl="0"/>
            <a:r>
              <a:rPr lang="nl-NL" sz="1200" u="sng" dirty="0">
                <a:solidFill>
                  <a:schemeClr val="bg1">
                    <a:lumMod val="65000"/>
                  </a:schemeClr>
                </a:solidFill>
                <a:hlinkClick r:id="rId4"/>
              </a:rPr>
              <a:t>http://www.herzieningmbo.nl/feiten/</a:t>
            </a:r>
            <a:endParaRPr lang="nl-NL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Picture 2" descr="http://www.herzieningmbo.nl/wp-content/uploads/2015/03/Opbouw-kwalificatiestructuur.jpg"/>
          <p:cNvPicPr>
            <a:picLocks noChangeAspect="1" noChangeArrowheads="1"/>
          </p:cNvPicPr>
          <p:nvPr/>
        </p:nvPicPr>
        <p:blipFill>
          <a:blip r:embed="rId5" cstate="print"/>
          <a:srcRect l="66675" t="16179" r="6668" b="53932"/>
          <a:stretch>
            <a:fillRect/>
          </a:stretch>
        </p:blipFill>
        <p:spPr bwMode="auto">
          <a:xfrm>
            <a:off x="6012160" y="1412776"/>
            <a:ext cx="2455637" cy="1944216"/>
          </a:xfrm>
          <a:prstGeom prst="rect">
            <a:avLst/>
          </a:prstGeom>
          <a:noFill/>
        </p:spPr>
      </p:pic>
      <p:pic>
        <p:nvPicPr>
          <p:cNvPr id="9" name="Picture 3" descr="Nederlandse Vereniging van Wiskundelerare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188640"/>
            <a:ext cx="3019425" cy="60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8328578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/>
          </p:cNvSpPr>
          <p:nvPr>
            <p:ph type="title"/>
          </p:nvPr>
        </p:nvSpPr>
        <p:spPr>
          <a:xfrm>
            <a:off x="457200" y="278160"/>
            <a:ext cx="8219256" cy="990600"/>
          </a:xfrm>
        </p:spPr>
        <p:txBody>
          <a:bodyPr>
            <a:normAutofit fontScale="90000"/>
          </a:bodyPr>
          <a:lstStyle/>
          <a:p>
            <a:br>
              <a:rPr lang="nl-NL" sz="800" dirty="0"/>
            </a:br>
            <a:br>
              <a:rPr lang="nl-NL" dirty="0"/>
            </a:br>
            <a:r>
              <a:rPr lang="nl-NL" dirty="0"/>
              <a:t>Keuzedeel Voorbereiding </a:t>
            </a:r>
            <a:br>
              <a:rPr lang="nl-NL" dirty="0"/>
            </a:br>
            <a:r>
              <a:rPr lang="nl-NL" dirty="0"/>
              <a:t>HBO Wiskunde voor de Techniek</a:t>
            </a:r>
            <a:br>
              <a:rPr lang="nl-NL" dirty="0"/>
            </a:br>
            <a:endParaRPr lang="nl-NL" sz="800" dirty="0"/>
          </a:p>
        </p:txBody>
      </p:sp>
      <p:sp>
        <p:nvSpPr>
          <p:cNvPr id="5" name="Rechthoek 4"/>
          <p:cNvSpPr/>
          <p:nvPr/>
        </p:nvSpPr>
        <p:spPr>
          <a:xfrm>
            <a:off x="1907704" y="6309320"/>
            <a:ext cx="58326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u="sng" dirty="0">
                <a:hlinkClick r:id="rId3"/>
              </a:rPr>
              <a:t>http://kwalificaties.s-bb.nl/Details/Index/3208?type=Dossier</a:t>
            </a:r>
            <a:endParaRPr lang="nl-NL" sz="1200" dirty="0"/>
          </a:p>
        </p:txBody>
      </p:sp>
      <p:sp>
        <p:nvSpPr>
          <p:cNvPr id="7" name="Rechthoek 6"/>
          <p:cNvSpPr/>
          <p:nvPr/>
        </p:nvSpPr>
        <p:spPr>
          <a:xfrm>
            <a:off x="539552" y="1196752"/>
            <a:ext cx="41764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K0205. vakkennis en vaardigheden</a:t>
            </a: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628800"/>
            <a:ext cx="8496944" cy="444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Nederlandse Vereniging van Wiskundelerar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188640"/>
            <a:ext cx="3019425" cy="6096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/>
          </p:cNvSpPr>
          <p:nvPr>
            <p:ph type="title"/>
          </p:nvPr>
        </p:nvSpPr>
        <p:spPr>
          <a:xfrm>
            <a:off x="457200" y="278160"/>
            <a:ext cx="8229600" cy="990600"/>
          </a:xfrm>
        </p:spPr>
        <p:txBody>
          <a:bodyPr>
            <a:normAutofit/>
          </a:bodyPr>
          <a:lstStyle/>
          <a:p>
            <a:r>
              <a:rPr lang="nl-NL" dirty="0"/>
              <a:t>Bijlage K0205  (kruisjeslijst)</a:t>
            </a:r>
          </a:p>
        </p:txBody>
      </p:sp>
      <p:sp>
        <p:nvSpPr>
          <p:cNvPr id="5" name="Rechthoek 4"/>
          <p:cNvSpPr/>
          <p:nvPr/>
        </p:nvSpPr>
        <p:spPr>
          <a:xfrm>
            <a:off x="5508104" y="6381328"/>
            <a:ext cx="26725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000" dirty="0"/>
              <a:t>Zie voor de kruisjesbijlage: </a:t>
            </a:r>
            <a:r>
              <a:rPr lang="nl-NL" sz="1000" dirty="0" err="1"/>
              <a:t>www.nvvw.nl</a:t>
            </a:r>
            <a:r>
              <a:rPr lang="nl-NL" sz="1000" dirty="0"/>
              <a:t>/17184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"/>
          </p:nvPr>
        </p:nvSpPr>
        <p:spPr>
          <a:xfrm>
            <a:off x="5148064" y="1556792"/>
            <a:ext cx="3672408" cy="30963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1800" dirty="0"/>
              <a:t>De 4 contexten zijn de </a:t>
            </a:r>
            <a:r>
              <a:rPr lang="nl-NL" sz="1800" dirty="0" err="1"/>
              <a:t>hbo-domeinen</a:t>
            </a:r>
            <a:r>
              <a:rPr lang="nl-NL" sz="1800" dirty="0"/>
              <a:t>: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dirty="0"/>
              <a:t>Context I: ICT</a:t>
            </a:r>
          </a:p>
          <a:p>
            <a:pPr marL="0" indent="0">
              <a:buNone/>
            </a:pPr>
            <a:r>
              <a:rPr lang="nl-NL" sz="1800" dirty="0"/>
              <a:t>Context II: Built Environment</a:t>
            </a:r>
          </a:p>
          <a:p>
            <a:pPr marL="0" indent="0">
              <a:buNone/>
            </a:pPr>
            <a:r>
              <a:rPr lang="nl-NL" sz="1800" dirty="0" err="1"/>
              <a:t>Contxct</a:t>
            </a:r>
            <a:r>
              <a:rPr lang="nl-NL" sz="1800" dirty="0"/>
              <a:t> III: </a:t>
            </a:r>
            <a:r>
              <a:rPr lang="nl-NL" sz="1800" dirty="0" err="1"/>
              <a:t>Applied</a:t>
            </a:r>
            <a:r>
              <a:rPr lang="nl-NL" sz="1800" dirty="0"/>
              <a:t> </a:t>
            </a:r>
            <a:r>
              <a:rPr lang="nl-NL" sz="1800" dirty="0" err="1"/>
              <a:t>Science</a:t>
            </a:r>
            <a:endParaRPr lang="nl-NL" sz="1800" dirty="0"/>
          </a:p>
          <a:p>
            <a:pPr marL="0" indent="0">
              <a:buNone/>
            </a:pPr>
            <a:r>
              <a:rPr lang="nl-NL" sz="1800" dirty="0"/>
              <a:t>Context IV: Engineering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dirty="0"/>
              <a:t>De kruisjeslijst is een </a:t>
            </a:r>
            <a:r>
              <a:rPr lang="nl-NL" sz="1800" u="sng" dirty="0">
                <a:solidFill>
                  <a:srgbClr val="FF0000"/>
                </a:solidFill>
              </a:rPr>
              <a:t>servicedocument</a:t>
            </a:r>
            <a:r>
              <a:rPr lang="nl-NL" sz="1800" dirty="0"/>
              <a:t>. D.w.z. het staat de </a:t>
            </a:r>
            <a:r>
              <a:rPr lang="nl-NL" sz="1800" dirty="0" err="1"/>
              <a:t>ROC’s</a:t>
            </a:r>
            <a:r>
              <a:rPr lang="nl-NL" sz="1800" dirty="0"/>
              <a:t> vrij hoe hier gebruik van te maken!</a:t>
            </a:r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268760"/>
            <a:ext cx="4536504" cy="5055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Nederlandse Vereniging van Wiskundelerar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88640"/>
            <a:ext cx="3019425" cy="60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6110733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el 1"/>
          <p:cNvSpPr>
            <a:spLocks noGrp="1"/>
          </p:cNvSpPr>
          <p:nvPr>
            <p:ph type="title"/>
          </p:nvPr>
        </p:nvSpPr>
        <p:spPr>
          <a:xfrm>
            <a:off x="449955" y="1160058"/>
            <a:ext cx="8281921" cy="4657342"/>
          </a:xfrm>
        </p:spPr>
        <p:txBody>
          <a:bodyPr anchor="t">
            <a:normAutofit fontScale="90000"/>
          </a:bodyPr>
          <a:lstStyle/>
          <a:p>
            <a:pPr>
              <a:tabLst>
                <a:tab pos="449263" algn="l"/>
              </a:tabLst>
            </a:pPr>
            <a:r>
              <a:rPr lang="nl-NL" dirty="0">
                <a:solidFill>
                  <a:schemeClr val="tx1"/>
                </a:solidFill>
                <a:sym typeface="Symbol"/>
              </a:rPr>
              <a:t> </a:t>
            </a:r>
            <a:br>
              <a:rPr lang="nl-NL" dirty="0">
                <a:solidFill>
                  <a:schemeClr val="tx1"/>
                </a:solidFill>
                <a:sym typeface="Symbol"/>
              </a:rPr>
            </a:br>
            <a:br>
              <a:rPr lang="nl-NL" dirty="0">
                <a:solidFill>
                  <a:schemeClr val="tx1"/>
                </a:solidFill>
                <a:sym typeface="Symbol"/>
              </a:rPr>
            </a:br>
            <a:r>
              <a:rPr lang="nl-NL" sz="2700" dirty="0">
                <a:solidFill>
                  <a:schemeClr val="tx1"/>
                </a:solidFill>
                <a:sym typeface="Symbol"/>
              </a:rPr>
              <a:t> </a:t>
            </a:r>
            <a:r>
              <a:rPr lang="nl-NL" sz="2700" b="0" dirty="0">
                <a:solidFill>
                  <a:schemeClr val="tx1"/>
                </a:solidFill>
              </a:rPr>
              <a:t>Op diverse plaatsen gaande</a:t>
            </a:r>
            <a:br>
              <a:rPr lang="nl-NL" sz="2700" b="0" dirty="0">
                <a:solidFill>
                  <a:schemeClr val="tx1"/>
                </a:solidFill>
              </a:rPr>
            </a:br>
            <a:br>
              <a:rPr lang="nl-NL" sz="2700" b="0" dirty="0">
                <a:solidFill>
                  <a:schemeClr val="tx1"/>
                </a:solidFill>
              </a:rPr>
            </a:br>
            <a:r>
              <a:rPr lang="nl-NL" sz="2700" b="0" dirty="0">
                <a:solidFill>
                  <a:schemeClr val="tx1"/>
                </a:solidFill>
              </a:rPr>
              <a:t>keuzes: </a:t>
            </a:r>
            <a:br>
              <a:rPr lang="nl-NL" sz="2700" b="0" dirty="0">
                <a:solidFill>
                  <a:schemeClr val="tx1"/>
                </a:solidFill>
              </a:rPr>
            </a:br>
            <a:r>
              <a:rPr lang="nl-NL" sz="2700" dirty="0">
                <a:solidFill>
                  <a:schemeClr val="tx1"/>
                </a:solidFill>
                <a:sym typeface="Symbol"/>
              </a:rPr>
              <a:t>  </a:t>
            </a:r>
            <a:r>
              <a:rPr lang="nl-NL" sz="2700" b="0" dirty="0">
                <a:solidFill>
                  <a:schemeClr val="tx1"/>
                </a:solidFill>
              </a:rPr>
              <a:t>breed / smal programma</a:t>
            </a:r>
            <a:br>
              <a:rPr lang="nl-NL" sz="2700" b="0" dirty="0">
                <a:solidFill>
                  <a:schemeClr val="tx1"/>
                </a:solidFill>
              </a:rPr>
            </a:br>
            <a:r>
              <a:rPr lang="nl-NL" sz="2700" dirty="0">
                <a:solidFill>
                  <a:schemeClr val="tx1"/>
                </a:solidFill>
                <a:sym typeface="Symbol"/>
              </a:rPr>
              <a:t>  </a:t>
            </a:r>
            <a:r>
              <a:rPr lang="nl-NL" sz="2700" dirty="0">
                <a:solidFill>
                  <a:schemeClr val="tx1"/>
                </a:solidFill>
              </a:rPr>
              <a:t>centrale / regionale examinering</a:t>
            </a:r>
            <a:br>
              <a:rPr lang="nl-NL" sz="2700" dirty="0">
                <a:solidFill>
                  <a:schemeClr val="tx1"/>
                </a:solidFill>
              </a:rPr>
            </a:br>
            <a:r>
              <a:rPr lang="nl-NL" sz="2700" dirty="0">
                <a:solidFill>
                  <a:schemeClr val="tx1"/>
                </a:solidFill>
                <a:sym typeface="Symbol"/>
              </a:rPr>
              <a:t>  </a:t>
            </a:r>
            <a:r>
              <a:rPr lang="nl-NL" sz="2700" dirty="0">
                <a:solidFill>
                  <a:schemeClr val="tx1"/>
                </a:solidFill>
              </a:rPr>
              <a:t>verhouding begeleid / onbegeleid</a:t>
            </a:r>
            <a:br>
              <a:rPr lang="nl-NL" sz="2700" dirty="0">
                <a:solidFill>
                  <a:schemeClr val="tx1"/>
                </a:solidFill>
              </a:rPr>
            </a:br>
            <a:r>
              <a:rPr lang="nl-NL" sz="2700" dirty="0">
                <a:solidFill>
                  <a:schemeClr val="tx1"/>
                </a:solidFill>
                <a:sym typeface="Symbol"/>
              </a:rPr>
              <a:t>  </a:t>
            </a:r>
            <a:r>
              <a:rPr lang="nl-NL" sz="2700" dirty="0">
                <a:solidFill>
                  <a:schemeClr val="tx1"/>
                </a:solidFill>
              </a:rPr>
              <a:t>samenwerking ROC / HBO</a:t>
            </a:r>
            <a:br>
              <a:rPr lang="nl-NL" sz="2700" dirty="0">
                <a:solidFill>
                  <a:schemeClr val="tx1"/>
                </a:solidFill>
              </a:rPr>
            </a:br>
            <a:r>
              <a:rPr lang="nl-NL" sz="2700" dirty="0">
                <a:solidFill>
                  <a:schemeClr val="tx1"/>
                </a:solidFill>
              </a:rPr>
              <a:t>	</a:t>
            </a:r>
            <a:r>
              <a:rPr lang="nl-NL" sz="2200" dirty="0">
                <a:solidFill>
                  <a:schemeClr val="tx1"/>
                </a:solidFill>
              </a:rPr>
              <a:t>(locatie, docenten, examinering)</a:t>
            </a:r>
            <a:br>
              <a:rPr lang="nl-NL" sz="2700" dirty="0">
                <a:solidFill>
                  <a:schemeClr val="tx1"/>
                </a:solidFill>
              </a:rPr>
            </a:br>
            <a:r>
              <a:rPr lang="nl-NL" sz="2700" dirty="0">
                <a:solidFill>
                  <a:schemeClr val="tx1"/>
                </a:solidFill>
                <a:sym typeface="Symbol"/>
              </a:rPr>
              <a:t>  startniveau: afstemming is must voor succes</a:t>
            </a:r>
            <a:br>
              <a:rPr lang="nl-NL" b="0" dirty="0">
                <a:solidFill>
                  <a:schemeClr val="tx1"/>
                </a:solidFill>
              </a:rPr>
            </a:br>
            <a:br>
              <a:rPr lang="nl-NL" b="0" dirty="0">
                <a:solidFill>
                  <a:schemeClr val="tx1"/>
                </a:solidFill>
              </a:rPr>
            </a:br>
            <a:br>
              <a:rPr lang="nl-NL" dirty="0"/>
            </a:br>
            <a:endParaRPr lang="nl-NL" dirty="0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Implementatie KVH WT</a:t>
            </a:r>
          </a:p>
        </p:txBody>
      </p:sp>
      <p:pic>
        <p:nvPicPr>
          <p:cNvPr id="4" name="Picture 3" descr="Nederlandse Vereniging van Wiskundelerar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88640"/>
            <a:ext cx="3019425" cy="60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2261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Luuc</a:t>
            </a:r>
            <a:r>
              <a:rPr lang="nl-NL" dirty="0"/>
              <a:t> gaat naar het HBO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467544" y="1219200"/>
            <a:ext cx="8219256" cy="49377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  </a:t>
            </a:r>
          </a:p>
          <a:p>
            <a:pPr marL="0" indent="0">
              <a:buNone/>
            </a:pPr>
            <a:r>
              <a:rPr lang="nl-NL" dirty="0"/>
              <a:t>  </a:t>
            </a:r>
            <a:r>
              <a:rPr lang="nl-NL" dirty="0" err="1"/>
              <a:t>Luuc</a:t>
            </a:r>
            <a:r>
              <a:rPr lang="nl-NL" dirty="0"/>
              <a:t> begint met  VMBO  </a:t>
            </a:r>
          </a:p>
          <a:p>
            <a:pPr marL="0" indent="0">
              <a:buNone/>
            </a:pPr>
            <a:r>
              <a:rPr lang="nl-NL" dirty="0"/>
              <a:t>  scoort redelijke cijfers voor exacte vakken</a:t>
            </a:r>
          </a:p>
          <a:p>
            <a:pPr marL="0" indent="0">
              <a:buNone/>
            </a:pPr>
            <a:r>
              <a:rPr lang="nl-NL" dirty="0"/>
              <a:t>  maakt zelden huiswerk</a:t>
            </a:r>
          </a:p>
          <a:p>
            <a:pPr marL="0" indent="0">
              <a:buNone/>
            </a:pPr>
            <a:r>
              <a:rPr lang="nl-NL" dirty="0"/>
              <a:t>  haalt soepel vmbo T diploma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  gaat na diplomering naar het mbo</a:t>
            </a:r>
          </a:p>
          <a:p>
            <a:pPr marL="0" indent="0">
              <a:buNone/>
            </a:pPr>
            <a:r>
              <a:rPr lang="nl-NL" dirty="0"/>
              <a:t>  kiest voor techniek, niveau 4</a:t>
            </a:r>
          </a:p>
          <a:p>
            <a:pPr marL="0" indent="0">
              <a:buNone/>
            </a:pPr>
            <a:r>
              <a:rPr lang="nl-NL" dirty="0"/>
              <a:t>  leert samenwerken en maakt af en toe huiswerk</a:t>
            </a:r>
          </a:p>
          <a:p>
            <a:pPr marL="0" indent="0">
              <a:buNone/>
            </a:pPr>
            <a:r>
              <a:rPr lang="nl-NL" dirty="0"/>
              <a:t>  </a:t>
            </a:r>
            <a:r>
              <a:rPr lang="nl-NL" dirty="0" err="1"/>
              <a:t>Luuc</a:t>
            </a:r>
            <a:r>
              <a:rPr lang="nl-NL" dirty="0"/>
              <a:t> vindt techniek leuk, doet het goed in zijn BPV</a:t>
            </a:r>
          </a:p>
          <a:p>
            <a:pPr marL="0" indent="0">
              <a:buNone/>
            </a:pPr>
            <a:r>
              <a:rPr lang="nl-NL" dirty="0"/>
              <a:t>  wil door naar het hbo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 algn="ctr">
              <a:buNone/>
            </a:pPr>
            <a:endParaRPr lang="nl-NL" dirty="0"/>
          </a:p>
        </p:txBody>
      </p:sp>
      <p:pic>
        <p:nvPicPr>
          <p:cNvPr id="4" name="Picture 3" descr="Nederlandse Vereniging van Wiskundelerar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88640"/>
            <a:ext cx="3019425" cy="60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33719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cs typeface="Arial" panose="020B0604020202020204" pitchFamily="34" charset="0"/>
              </a:rPr>
              <a:t>Startniveau: Basisdeel</a:t>
            </a:r>
            <a:r>
              <a:rPr lang="nl-N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8650" y="1557895"/>
            <a:ext cx="7780123" cy="4031345"/>
          </a:xfrm>
          <a:prstGeom prst="rect">
            <a:avLst/>
          </a:prstGeom>
        </p:spPr>
      </p:pic>
      <p:pic>
        <p:nvPicPr>
          <p:cNvPr id="5" name="Picture 3" descr="Nederlandse Vereniging van Wiskundelerar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88640"/>
            <a:ext cx="3019425" cy="60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73263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8160"/>
            <a:ext cx="8229600" cy="990600"/>
          </a:xfrm>
        </p:spPr>
        <p:txBody>
          <a:bodyPr/>
          <a:lstStyle/>
          <a:p>
            <a:r>
              <a:rPr lang="nl-NL" dirty="0">
                <a:cs typeface="Arial" panose="020B0604020202020204" pitchFamily="34" charset="0"/>
              </a:rPr>
              <a:t>Onderzoek startniveau voor KVH WT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539552" y="1484784"/>
            <a:ext cx="79928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Vraag: welke wiskunde wordt al aangeboden in profieldeel techniek?</a:t>
            </a:r>
          </a:p>
          <a:p>
            <a:endParaRPr lang="nl-NL" dirty="0"/>
          </a:p>
          <a:p>
            <a:r>
              <a:rPr lang="nl-NL" dirty="0"/>
              <a:t>Uitgevoerd in december 2016 door Werkgroep </a:t>
            </a:r>
            <a:r>
              <a:rPr lang="nl-NL" dirty="0" err="1"/>
              <a:t>RxH</a:t>
            </a:r>
            <a:r>
              <a:rPr lang="nl-NL" dirty="0"/>
              <a:t> (HAN, </a:t>
            </a:r>
            <a:r>
              <a:rPr lang="nl-NL" dirty="0" err="1"/>
              <a:t>Windesheim</a:t>
            </a:r>
            <a:r>
              <a:rPr lang="nl-NL" dirty="0"/>
              <a:t>, </a:t>
            </a:r>
            <a:r>
              <a:rPr lang="nl-NL" dirty="0" err="1"/>
              <a:t>ROC’s</a:t>
            </a:r>
            <a:r>
              <a:rPr lang="nl-NL" dirty="0"/>
              <a:t>) onder de opleidingen: </a:t>
            </a:r>
          </a:p>
          <a:p>
            <a:r>
              <a:rPr lang="nl-NL" dirty="0"/>
              <a:t>- Bouw/</a:t>
            </a:r>
            <a:r>
              <a:rPr lang="nl-NL" dirty="0" err="1"/>
              <a:t>infra</a:t>
            </a:r>
            <a:endParaRPr lang="nl-NL" dirty="0"/>
          </a:p>
          <a:p>
            <a:r>
              <a:rPr lang="nl-NL" dirty="0"/>
              <a:t>- Engineering</a:t>
            </a:r>
          </a:p>
          <a:p>
            <a:pPr>
              <a:buFontTx/>
              <a:buChar char="-"/>
            </a:pPr>
            <a:r>
              <a:rPr lang="nl-NL" dirty="0"/>
              <a:t> </a:t>
            </a:r>
            <a:r>
              <a:rPr lang="nl-NL" dirty="0" err="1"/>
              <a:t>Automotive</a:t>
            </a:r>
            <a:endParaRPr lang="nl-NL" dirty="0"/>
          </a:p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r>
              <a:rPr lang="nl-NL" dirty="0"/>
              <a:t>Van 6 </a:t>
            </a:r>
            <a:r>
              <a:rPr lang="nl-NL" dirty="0" err="1"/>
              <a:t>ROC’s</a:t>
            </a:r>
            <a:r>
              <a:rPr lang="nl-NL" dirty="0"/>
              <a:t> </a:t>
            </a:r>
          </a:p>
        </p:txBody>
      </p:sp>
      <p:pic>
        <p:nvPicPr>
          <p:cNvPr id="46082" name="Picture 2" descr="logo roc nijmegen payoff liggend">
            <a:hlinkClick r:id="rId2" tooltip="ROC Nijmegen"/>
          </p:cNvPr>
          <p:cNvPicPr>
            <a:picLocks noChangeAspect="1" noChangeArrowheads="1"/>
          </p:cNvPicPr>
          <p:nvPr/>
        </p:nvPicPr>
        <p:blipFill>
          <a:blip r:embed="rId3" cstate="print"/>
          <a:srcRect l="49862"/>
          <a:stretch>
            <a:fillRect/>
          </a:stretch>
        </p:blipFill>
        <p:spPr bwMode="auto">
          <a:xfrm>
            <a:off x="2915816" y="3212976"/>
            <a:ext cx="1809921" cy="666751"/>
          </a:xfrm>
          <a:prstGeom prst="rect">
            <a:avLst/>
          </a:prstGeom>
          <a:noFill/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4365104"/>
            <a:ext cx="16859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 descr="Hom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365104"/>
            <a:ext cx="1524000" cy="571500"/>
          </a:xfrm>
          <a:prstGeom prst="rect">
            <a:avLst/>
          </a:prstGeom>
          <a:noFill/>
        </p:spPr>
      </p:pic>
      <p:pic>
        <p:nvPicPr>
          <p:cNvPr id="46089" name="Picture 9" descr="ROC Rivo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5373216"/>
            <a:ext cx="1571625" cy="447675"/>
          </a:xfrm>
          <a:prstGeom prst="rect">
            <a:avLst/>
          </a:prstGeom>
          <a:noFill/>
        </p:spPr>
      </p:pic>
      <p:pic>
        <p:nvPicPr>
          <p:cNvPr id="46091" name="Picture 11" descr="Graafschap College">
            <a:hlinkClick r:id="rId7" tooltip="Graafschap College"/>
          </p:cNvPr>
          <p:cNvPicPr>
            <a:picLocks noChangeAspect="1" noChangeArrowheads="1"/>
          </p:cNvPicPr>
          <p:nvPr/>
        </p:nvPicPr>
        <p:blipFill>
          <a:blip r:embed="rId8" cstate="print"/>
          <a:srcRect b="16562"/>
          <a:stretch>
            <a:fillRect/>
          </a:stretch>
        </p:blipFill>
        <p:spPr bwMode="auto">
          <a:xfrm>
            <a:off x="6372201" y="3549026"/>
            <a:ext cx="1728192" cy="566491"/>
          </a:xfrm>
          <a:prstGeom prst="rect">
            <a:avLst/>
          </a:prstGeom>
          <a:noFill/>
        </p:spPr>
      </p:pic>
      <p:pic>
        <p:nvPicPr>
          <p:cNvPr id="46093" name="Picture 13" descr="Home"/>
          <p:cNvPicPr>
            <a:picLocks noChangeAspect="1" noChangeArrowheads="1"/>
          </p:cNvPicPr>
          <p:nvPr/>
        </p:nvPicPr>
        <p:blipFill>
          <a:blip r:embed="rId9" cstate="print"/>
          <a:srcRect b="34988"/>
          <a:stretch>
            <a:fillRect/>
          </a:stretch>
        </p:blipFill>
        <p:spPr bwMode="auto">
          <a:xfrm>
            <a:off x="2699792" y="5517232"/>
            <a:ext cx="1656184" cy="366451"/>
          </a:xfrm>
          <a:prstGeom prst="rect">
            <a:avLst/>
          </a:prstGeom>
          <a:noFill/>
        </p:spPr>
      </p:pic>
      <p:pic>
        <p:nvPicPr>
          <p:cNvPr id="46097" name="Picture 17" descr="log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60232" y="1988840"/>
            <a:ext cx="2160240" cy="537959"/>
          </a:xfrm>
          <a:prstGeom prst="rect">
            <a:avLst/>
          </a:prstGeom>
          <a:noFill/>
        </p:spPr>
      </p:pic>
      <p:pic>
        <p:nvPicPr>
          <p:cNvPr id="46099" name="Picture 19" descr="Hogeschool van Arnhem en Nijmegen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95936" y="2060848"/>
            <a:ext cx="2266950" cy="419101"/>
          </a:xfrm>
          <a:prstGeom prst="rect">
            <a:avLst/>
          </a:prstGeom>
          <a:noFill/>
        </p:spPr>
      </p:pic>
      <p:pic>
        <p:nvPicPr>
          <p:cNvPr id="12" name="Picture 3" descr="Nederlandse Vereniging van Wiskundelerare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96136" y="188640"/>
            <a:ext cx="3019425" cy="60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98445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cs typeface="Arial" panose="020B0604020202020204" pitchFamily="34" charset="0"/>
              </a:rPr>
              <a:t>Onderzoek, wat?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340768"/>
            <a:ext cx="556260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Nederlandse Vereniging van Wiskundelerar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88640"/>
            <a:ext cx="3019425" cy="60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20731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nl-NL" dirty="0">
                <a:cs typeface="Arial" panose="020B0604020202020204" pitchFamily="34" charset="0"/>
              </a:rPr>
              <a:t>Uitkomsten</a:t>
            </a: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41727"/>
            <a:ext cx="6480720" cy="520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Nederlandse Vereniging van Wiskundelerar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88640"/>
            <a:ext cx="3019425" cy="60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cs typeface="Arial" panose="020B0604020202020204" pitchFamily="34" charset="0"/>
              </a:rPr>
              <a:t>Conclusie</a:t>
            </a:r>
            <a:r>
              <a:rPr lang="nl-N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basisdeel goed vertegenwoordigd in alle ROC ’s, maar loopt soms sterk uiteen </a:t>
            </a:r>
          </a:p>
          <a:p>
            <a:endParaRPr lang="nl-NL" dirty="0"/>
          </a:p>
          <a:p>
            <a:r>
              <a:rPr lang="nl-NL" dirty="0"/>
              <a:t>vaak geïntegreerd in de “vakleer”,</a:t>
            </a:r>
          </a:p>
          <a:p>
            <a:pPr>
              <a:buNone/>
            </a:pPr>
            <a:r>
              <a:rPr lang="nl-NL" dirty="0"/>
              <a:t>	dus blijkbaar belangrijk onderdeel van profieldeel!!</a:t>
            </a:r>
          </a:p>
          <a:p>
            <a:endParaRPr lang="nl-NL" dirty="0"/>
          </a:p>
          <a:p>
            <a:r>
              <a:rPr lang="nl-NL" dirty="0"/>
              <a:t>enkele vaardigheden ontbreken. Bij KVH WT is daarvoor extra aandacht nodig.</a:t>
            </a:r>
          </a:p>
          <a:p>
            <a:endParaRPr lang="nl-NL" dirty="0"/>
          </a:p>
        </p:txBody>
      </p:sp>
      <p:pic>
        <p:nvPicPr>
          <p:cNvPr id="4" name="Picture 3" descr="Nederlandse Vereniging van Wiskundelerar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88640"/>
            <a:ext cx="3019425" cy="60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4793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6AD339-2263-4B66-8420-0DCC74566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Huidige ontwikkelingen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1CE137-95B4-4A05-9791-86AA6D4B0CD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/>
              <a:t>Ontwikkelingen toetsen</a:t>
            </a:r>
          </a:p>
          <a:p>
            <a:pPr lvl="1"/>
            <a:r>
              <a:rPr lang="nl-NL" dirty="0" err="1"/>
              <a:t>Avans</a:t>
            </a:r>
            <a:r>
              <a:rPr lang="nl-NL" dirty="0"/>
              <a:t>, </a:t>
            </a:r>
            <a:r>
              <a:rPr lang="nl-NL" dirty="0" err="1"/>
              <a:t>RxH</a:t>
            </a:r>
            <a:r>
              <a:rPr lang="nl-NL" dirty="0"/>
              <a:t>: ontwikkeling toetsenbank met STEM</a:t>
            </a:r>
          </a:p>
          <a:p>
            <a:pPr lvl="1"/>
            <a:r>
              <a:rPr lang="nl-NL" dirty="0"/>
              <a:t>Math4MBO: ontwikkeling vraagstukken. Planning: gereed voor 2018-2019</a:t>
            </a:r>
          </a:p>
        </p:txBody>
      </p:sp>
    </p:spTree>
    <p:extLst>
      <p:ext uri="{BB962C8B-B14F-4D97-AF65-F5344CB8AC3E}">
        <p14:creationId xmlns:p14="http://schemas.microsoft.com/office/powerpoint/2010/main" val="37042103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cs typeface="Arial" panose="020B0604020202020204" pitchFamily="34" charset="0"/>
              </a:rPr>
              <a:t>En nu?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Is het KVH  WT voldoende om </a:t>
            </a:r>
            <a:r>
              <a:rPr lang="nl-NL" dirty="0" err="1"/>
              <a:t>Luuc</a:t>
            </a:r>
            <a:r>
              <a:rPr lang="nl-NL" dirty="0"/>
              <a:t> kansrijk te maken? </a:t>
            </a:r>
          </a:p>
          <a:p>
            <a:r>
              <a:rPr lang="nl-NL" dirty="0"/>
              <a:t>Nee natuurlijk, er is meer nodig.</a:t>
            </a:r>
            <a:endParaRPr lang="nl-NL"/>
          </a:p>
          <a:p>
            <a:r>
              <a:rPr lang="nl-NL"/>
              <a:t>Enkele </a:t>
            </a:r>
            <a:r>
              <a:rPr lang="nl-NL" dirty="0"/>
              <a:t>parallelle punten: </a:t>
            </a:r>
          </a:p>
          <a:p>
            <a:pPr lvl="1">
              <a:buFont typeface="Wingdings" pitchFamily="2" charset="2"/>
              <a:buChar char="q"/>
            </a:pPr>
            <a:r>
              <a:rPr lang="nl-NL" sz="2400" dirty="0">
                <a:latin typeface="Times New Roman" pitchFamily="18" charset="0"/>
                <a:cs typeface="Times New Roman" pitchFamily="18" charset="0"/>
              </a:rPr>
              <a:t>verhoging kwaliteit van studieloopbaanbegeleiding; </a:t>
            </a:r>
          </a:p>
          <a:p>
            <a:pPr lvl="1">
              <a:buFont typeface="Wingdings" pitchFamily="2" charset="2"/>
              <a:buChar char="q"/>
            </a:pPr>
            <a:r>
              <a:rPr lang="nl-NL" sz="2400" dirty="0">
                <a:latin typeface="Times New Roman" pitchFamily="18" charset="0"/>
                <a:cs typeface="Times New Roman" pitchFamily="18" charset="0"/>
              </a:rPr>
              <a:t>meer afstemming in de keten;</a:t>
            </a:r>
          </a:p>
          <a:p>
            <a:pPr lvl="1">
              <a:buFont typeface="Wingdings" pitchFamily="2" charset="2"/>
              <a:buChar char="q"/>
            </a:pPr>
            <a:r>
              <a:rPr lang="nl-NL" sz="2400" dirty="0">
                <a:latin typeface="Times New Roman" pitchFamily="18" charset="0"/>
                <a:cs typeface="Times New Roman" pitchFamily="18" charset="0"/>
              </a:rPr>
              <a:t>meer binding en betere communicatie</a:t>
            </a:r>
          </a:p>
          <a:p>
            <a:pPr lvl="1">
              <a:buFont typeface="Wingdings" pitchFamily="2" charset="2"/>
              <a:buChar char="q"/>
            </a:pPr>
            <a:r>
              <a:rPr lang="nl-NL" sz="2400" dirty="0">
                <a:latin typeface="Times New Roman" pitchFamily="18" charset="0"/>
                <a:cs typeface="Times New Roman" pitchFamily="18" charset="0"/>
              </a:rPr>
              <a:t>verhoging feitelijk bestede studietijd van studenten</a:t>
            </a:r>
          </a:p>
          <a:p>
            <a:endParaRPr lang="nl-NL" dirty="0"/>
          </a:p>
        </p:txBody>
      </p:sp>
      <p:pic>
        <p:nvPicPr>
          <p:cNvPr id="4" name="Picture 3" descr="Nederlandse Vereniging van Wiskundelerar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88640"/>
            <a:ext cx="3019425" cy="60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cs typeface="Arial" panose="020B0604020202020204" pitchFamily="34" charset="0"/>
              </a:rPr>
              <a:t>Bronnen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sz="1200" dirty="0"/>
              <a:t>[1]: R. van </a:t>
            </a:r>
            <a:r>
              <a:rPr lang="nl-NL" sz="1200" dirty="0" err="1"/>
              <a:t>Asselt</a:t>
            </a:r>
            <a:r>
              <a:rPr lang="nl-NL" sz="1200" dirty="0"/>
              <a:t>,  </a:t>
            </a:r>
            <a:r>
              <a:rPr lang="nl-NL" sz="1200" i="1" dirty="0"/>
              <a:t>Analyse en mogelijke verklaringen van de dalingen van de studiesuccessen van </a:t>
            </a:r>
            <a:r>
              <a:rPr lang="nl-NL" sz="1200" i="1" dirty="0" err="1"/>
              <a:t>mbo'ers</a:t>
            </a:r>
            <a:r>
              <a:rPr lang="nl-NL" sz="1200" i="1" dirty="0"/>
              <a:t> en </a:t>
            </a:r>
            <a:r>
              <a:rPr lang="nl-NL" sz="1200" i="1" dirty="0" err="1"/>
              <a:t>havo'ers</a:t>
            </a:r>
            <a:r>
              <a:rPr lang="nl-NL" sz="1200" i="1" dirty="0"/>
              <a:t> na 5 jaar voltijd </a:t>
            </a:r>
            <a:r>
              <a:rPr lang="nl-NL" sz="1200" i="1" dirty="0" err="1"/>
              <a:t>hbo-studie</a:t>
            </a:r>
            <a:r>
              <a:rPr lang="nl-NL" sz="1200" i="1" dirty="0"/>
              <a:t>, van de uitstroom in 2008 tot de uitstroom in 2014</a:t>
            </a:r>
            <a:r>
              <a:rPr lang="nl-NL" sz="1200" dirty="0"/>
              <a:t>. Update van een eerdere versie (die liep tot de uitstroom in 2014). Analyse en verklaringen op persoonlijke titel, mede op verzoek van de Vereniging Hogescholen.  Augustus 2016.   Te downloaden van </a:t>
            </a:r>
            <a:r>
              <a:rPr lang="nl-NL" sz="1200" dirty="0">
                <a:hlinkClick r:id="rId2"/>
              </a:rPr>
              <a:t>https://www.nvvw.nl/17272/publicaties-hbo</a:t>
            </a:r>
            <a:endParaRPr lang="nl-NL" sz="1200" dirty="0"/>
          </a:p>
          <a:p>
            <a:r>
              <a:rPr lang="nl-NL" sz="1200" i="1" dirty="0"/>
              <a:t>MBO-Keuzedeel Voorbereiding HBO Wiskunde voor de Techniek.</a:t>
            </a:r>
            <a:r>
              <a:rPr lang="nl-NL" sz="1200" dirty="0"/>
              <a:t> </a:t>
            </a:r>
            <a:r>
              <a:rPr lang="nl-NL" sz="1200" dirty="0" err="1"/>
              <a:t>Kenteq</a:t>
            </a:r>
            <a:r>
              <a:rPr lang="nl-NL" sz="1200" dirty="0"/>
              <a:t>, afd. Kwalificatiestructuur. Januari 2014. Te downloaden van: </a:t>
            </a:r>
            <a:r>
              <a:rPr lang="nl-NL" sz="1200" dirty="0">
                <a:hlinkClick r:id="rId3"/>
              </a:rPr>
              <a:t>https://www.nvvw.nl/17184/publicaties-mbo-hbo</a:t>
            </a:r>
            <a:r>
              <a:rPr lang="nl-NL" sz="1200" dirty="0"/>
              <a:t> </a:t>
            </a:r>
          </a:p>
          <a:p>
            <a:r>
              <a:rPr lang="nl-NL" sz="1200" i="1" dirty="0"/>
              <a:t>Bijlage bij MBO-keuzedeel Voorbereiding HBO Wiskunde voor de techniek.</a:t>
            </a:r>
            <a:r>
              <a:rPr lang="nl-NL" sz="1200" dirty="0"/>
              <a:t>  LWHW. 2013. Te downloaden van:: </a:t>
            </a:r>
            <a:r>
              <a:rPr lang="nl-NL" sz="1200" dirty="0">
                <a:hlinkClick r:id="rId3"/>
              </a:rPr>
              <a:t>https://www.nvvw.nl/17184/publicaties-mbo-hbo</a:t>
            </a:r>
            <a:r>
              <a:rPr lang="nl-NL" sz="1200" dirty="0"/>
              <a:t> </a:t>
            </a:r>
          </a:p>
          <a:p>
            <a:r>
              <a:rPr lang="nl-NL" sz="1200" i="1" dirty="0"/>
              <a:t>Basisdeel Wiskunde voor het technisch mbo niveau 4</a:t>
            </a:r>
            <a:r>
              <a:rPr lang="nl-NL" sz="1200" dirty="0"/>
              <a:t>. Michel van Glabbeek. Mei 2016. Te downloaden van: </a:t>
            </a:r>
            <a:r>
              <a:rPr lang="nl-NL" sz="1200" dirty="0">
                <a:hlinkClick r:id="rId3"/>
              </a:rPr>
              <a:t>https://www.nvvw.nl/17184/publicaties-mbo-hbo</a:t>
            </a:r>
            <a:r>
              <a:rPr lang="nl-NL" sz="1200" dirty="0"/>
              <a:t> </a:t>
            </a:r>
          </a:p>
          <a:p>
            <a:r>
              <a:rPr lang="nl-NL" sz="1200" i="1" dirty="0"/>
              <a:t>Eindrapportage van de Werkgroep Voorbereiding HBO-Wiskunde voor doorstromen van studenten van </a:t>
            </a:r>
            <a:r>
              <a:rPr lang="nl-NL" sz="1200" i="1" dirty="0" err="1"/>
              <a:t>MBO-opleidingen</a:t>
            </a:r>
            <a:r>
              <a:rPr lang="nl-NL" sz="1200" i="1" dirty="0"/>
              <a:t> Techniek naar </a:t>
            </a:r>
            <a:r>
              <a:rPr lang="nl-NL" sz="1200" i="1" dirty="0" err="1"/>
              <a:t>HBO-opleidingen</a:t>
            </a:r>
            <a:r>
              <a:rPr lang="nl-NL" sz="1200" i="1" dirty="0"/>
              <a:t> Techniek. </a:t>
            </a:r>
            <a:r>
              <a:rPr lang="nl-NL" sz="1200" dirty="0"/>
              <a:t>Werkgroep </a:t>
            </a:r>
            <a:r>
              <a:rPr lang="nl-NL" sz="1200" dirty="0" err="1"/>
              <a:t>RxH</a:t>
            </a:r>
            <a:r>
              <a:rPr lang="nl-NL" sz="1200" dirty="0"/>
              <a:t>. Maart 2017. Te downloaden van: </a:t>
            </a:r>
            <a:r>
              <a:rPr lang="nl-NL" sz="1200" dirty="0">
                <a:hlinkClick r:id="rId3"/>
              </a:rPr>
              <a:t>https://www.nvvw.nl/17184/publicaties-mbo-hbo</a:t>
            </a:r>
            <a:r>
              <a:rPr lang="nl-NL" sz="1200" dirty="0"/>
              <a:t> </a:t>
            </a:r>
          </a:p>
        </p:txBody>
      </p:sp>
      <p:pic>
        <p:nvPicPr>
          <p:cNvPr id="4" name="Picture 3" descr="Nederlandse Vereniging van Wiskundelerar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88640"/>
            <a:ext cx="3019425" cy="60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Luuc</a:t>
            </a:r>
            <a:r>
              <a:rPr lang="nl-NL" dirty="0"/>
              <a:t> gaat naar het HBO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467544" y="1219200"/>
            <a:ext cx="8219256" cy="49377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 err="1"/>
              <a:t>Luuc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begon met</a:t>
            </a:r>
          </a:p>
          <a:p>
            <a:pPr marL="0" indent="0">
              <a:buNone/>
            </a:pPr>
            <a:r>
              <a:rPr lang="nl-NL" dirty="0"/>
              <a:t>vmbo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Examen </a:t>
            </a:r>
          </a:p>
          <a:p>
            <a:pPr marL="0" indent="0">
              <a:buNone/>
            </a:pPr>
            <a:r>
              <a:rPr lang="nl-NL" dirty="0"/>
              <a:t>wiskunde </a:t>
            </a:r>
          </a:p>
          <a:p>
            <a:pPr marL="0" indent="0">
              <a:buNone/>
            </a:pPr>
            <a:r>
              <a:rPr lang="nl-NL" dirty="0"/>
              <a:t>vmbo T/K </a:t>
            </a:r>
          </a:p>
          <a:p>
            <a:pPr marL="0" indent="0">
              <a:buNone/>
            </a:pPr>
            <a:r>
              <a:rPr lang="nl-NL" dirty="0"/>
              <a:t>2016</a:t>
            </a:r>
          </a:p>
          <a:p>
            <a:pPr marL="0" indent="0" algn="ctr">
              <a:buNone/>
            </a:pPr>
            <a:endParaRPr lang="nl-NL" dirty="0"/>
          </a:p>
        </p:txBody>
      </p:sp>
      <p:pic>
        <p:nvPicPr>
          <p:cNvPr id="4" name="Picture 3" descr="Nederlandse Vereniging van Wiskundelerar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88640"/>
            <a:ext cx="3019425" cy="609600"/>
          </a:xfrm>
          <a:prstGeom prst="rect">
            <a:avLst/>
          </a:prstGeom>
          <a:noFill/>
        </p:spPr>
      </p:pic>
      <p:pic>
        <p:nvPicPr>
          <p:cNvPr id="6" name="Afbeelding 5" descr="Schermafbeelding 2017-03-07 om 08.45.3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328" y="1196752"/>
            <a:ext cx="7071136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881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Luuc</a:t>
            </a:r>
            <a:r>
              <a:rPr lang="nl-NL" dirty="0"/>
              <a:t> gaat naar het HBO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endParaRPr lang="nl-NL" sz="4400" dirty="0"/>
          </a:p>
          <a:p>
            <a:r>
              <a:rPr lang="nl-NL" sz="4400" dirty="0" err="1"/>
              <a:t>Luuc</a:t>
            </a:r>
            <a:r>
              <a:rPr lang="nl-NL" sz="4400" dirty="0"/>
              <a:t> heeft  VMBO-T examen wiskunde gedaan </a:t>
            </a:r>
          </a:p>
          <a:p>
            <a:r>
              <a:rPr lang="nl-NL" sz="4400" i="1" dirty="0"/>
              <a:t>voorbeeldformule bij examen:</a:t>
            </a:r>
          </a:p>
          <a:p>
            <a:pPr marL="0" indent="0">
              <a:buNone/>
            </a:pPr>
            <a:r>
              <a:rPr lang="nl-NL" sz="4400" i="1" dirty="0">
                <a:solidFill>
                  <a:srgbClr val="000090"/>
                </a:solidFill>
              </a:rPr>
              <a:t>   oppervlak cirkel = 3,14 x straal x straal </a:t>
            </a:r>
            <a:r>
              <a:rPr lang="nl-NL" sz="4400" i="1" dirty="0">
                <a:solidFill>
                  <a:srgbClr val="000090"/>
                </a:solidFill>
                <a:sym typeface="Wingdings"/>
              </a:rPr>
              <a:t> </a:t>
            </a:r>
            <a:r>
              <a:rPr lang="nl-NL" sz="4400" i="1" dirty="0" err="1">
                <a:solidFill>
                  <a:srgbClr val="000090"/>
                </a:solidFill>
                <a:sym typeface="Wingdings"/>
              </a:rPr>
              <a:t>letterrekenen</a:t>
            </a:r>
            <a:r>
              <a:rPr lang="nl-NL" sz="4400" i="1" dirty="0">
                <a:solidFill>
                  <a:srgbClr val="000090"/>
                </a:solidFill>
                <a:sym typeface="Wingdings"/>
              </a:rPr>
              <a:t> afgeschaft</a:t>
            </a:r>
            <a:endParaRPr lang="nl-NL" sz="4400" dirty="0">
              <a:solidFill>
                <a:srgbClr val="000090"/>
              </a:solidFill>
            </a:endParaRPr>
          </a:p>
          <a:p>
            <a:pPr marL="0" indent="0">
              <a:buNone/>
            </a:pPr>
            <a:endParaRPr lang="nl-NL" sz="4400" dirty="0"/>
          </a:p>
          <a:p>
            <a:r>
              <a:rPr lang="nl-NL" sz="4400" dirty="0"/>
              <a:t>Heeft vervolgens op het mbo </a:t>
            </a:r>
            <a:r>
              <a:rPr lang="nl-NL" sz="4400" dirty="0">
                <a:solidFill>
                  <a:srgbClr val="FF0000"/>
                </a:solidFill>
              </a:rPr>
              <a:t>0 -120 </a:t>
            </a:r>
            <a:r>
              <a:rPr lang="nl-NL" sz="4400" dirty="0"/>
              <a:t>klokuren wiskunde gehad</a:t>
            </a:r>
          </a:p>
          <a:p>
            <a:pPr marL="0" indent="0">
              <a:buNone/>
            </a:pPr>
            <a:r>
              <a:rPr lang="nl-NL" sz="4400" dirty="0"/>
              <a:t>	</a:t>
            </a:r>
            <a:r>
              <a:rPr lang="nl-NL" sz="4400" i="1" dirty="0"/>
              <a:t>bron: veldonderzoek uit 2013 (opdracht MBO-Raad)</a:t>
            </a:r>
          </a:p>
          <a:p>
            <a:r>
              <a:rPr lang="nl-NL" sz="4400" dirty="0"/>
              <a:t>Was ooit </a:t>
            </a:r>
            <a:r>
              <a:rPr lang="nl-NL" sz="4400" dirty="0">
                <a:solidFill>
                  <a:srgbClr val="FF0000"/>
                </a:solidFill>
              </a:rPr>
              <a:t>300</a:t>
            </a:r>
            <a:r>
              <a:rPr lang="nl-NL" sz="4400" dirty="0"/>
              <a:t> klokuren gevolgd door pittig examen</a:t>
            </a:r>
          </a:p>
          <a:p>
            <a:endParaRPr lang="nl-NL" sz="4400" dirty="0"/>
          </a:p>
          <a:p>
            <a:pPr marL="0" indent="0">
              <a:buNone/>
            </a:pPr>
            <a:endParaRPr lang="nl-NL" sz="4400" dirty="0"/>
          </a:p>
          <a:p>
            <a:r>
              <a:rPr lang="nl-NL" sz="4400" dirty="0" err="1"/>
              <a:t>Luuc</a:t>
            </a:r>
            <a:r>
              <a:rPr lang="nl-NL" sz="4400" dirty="0"/>
              <a:t> had 25 jaar terug 90% kans op een hbo-diploma</a:t>
            </a:r>
          </a:p>
          <a:p>
            <a:r>
              <a:rPr lang="nl-NL" sz="4400" dirty="0"/>
              <a:t>Zijn kansen zijn nu gehalveerd</a:t>
            </a:r>
          </a:p>
          <a:p>
            <a:r>
              <a:rPr lang="nl-NL" sz="4400" dirty="0"/>
              <a:t>Hoe komt dat toch?       </a:t>
            </a:r>
            <a:endParaRPr lang="nl-NL" sz="4400" i="1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Picture 3" descr="Nederlandse Vereniging van Wiskundelerar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88640"/>
            <a:ext cx="3019425" cy="60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Tot eind jaren 90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/>
              <a:t>Oefenopgaven voor examen (1)</a:t>
            </a:r>
          </a:p>
          <a:p>
            <a:endParaRPr lang="nl-NL" dirty="0"/>
          </a:p>
        </p:txBody>
      </p:sp>
      <p:pic>
        <p:nvPicPr>
          <p:cNvPr id="5" name="Afbeelding 4" descr="Schermafbeelding 2017-03-06 om 22.33.3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708920"/>
            <a:ext cx="4900544" cy="2520280"/>
          </a:xfrm>
          <a:prstGeom prst="rect">
            <a:avLst/>
          </a:prstGeom>
        </p:spPr>
      </p:pic>
      <p:pic>
        <p:nvPicPr>
          <p:cNvPr id="6" name="Afbeelding 5" descr="Schermafbeelding 2017-03-06 om 22.33.4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348880"/>
            <a:ext cx="2749397" cy="2880320"/>
          </a:xfrm>
          <a:prstGeom prst="rect">
            <a:avLst/>
          </a:prstGeom>
        </p:spPr>
      </p:pic>
      <p:pic>
        <p:nvPicPr>
          <p:cNvPr id="7" name="Picture 3" descr="Nederlandse Vereniging van Wiskundelerar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88640"/>
            <a:ext cx="3019425" cy="60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Tot eind jaren 90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/>
              <a:t>Oefenopgaven voor examen (II)</a:t>
            </a:r>
          </a:p>
          <a:p>
            <a:endParaRPr lang="nl-NL" dirty="0"/>
          </a:p>
        </p:txBody>
      </p:sp>
      <p:pic>
        <p:nvPicPr>
          <p:cNvPr id="5" name="Afbeelding 4" descr="Schermafbeelding 2017-03-06 om 22.38.49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76872"/>
            <a:ext cx="4788024" cy="1623834"/>
          </a:xfrm>
          <a:prstGeom prst="rect">
            <a:avLst/>
          </a:prstGeom>
        </p:spPr>
      </p:pic>
      <p:pic>
        <p:nvPicPr>
          <p:cNvPr id="6" name="Afbeelding 5" descr="Schermafbeelding 2017-03-06 om 22.39.3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221088"/>
            <a:ext cx="5442408" cy="1080120"/>
          </a:xfrm>
          <a:prstGeom prst="rect">
            <a:avLst/>
          </a:prstGeom>
        </p:spPr>
      </p:pic>
      <p:pic>
        <p:nvPicPr>
          <p:cNvPr id="7" name="Picture 3" descr="Nederlandse Vereniging van Wiskundelerar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88640"/>
            <a:ext cx="3019425" cy="60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8408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Tot eind jaren 90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/>
              <a:t>Oefenopgaven voor examen (III)</a:t>
            </a:r>
          </a:p>
          <a:p>
            <a:endParaRPr lang="nl-NL" dirty="0"/>
          </a:p>
        </p:txBody>
      </p:sp>
      <p:pic>
        <p:nvPicPr>
          <p:cNvPr id="5" name="Afbeelding 4" descr="Schermafbeelding 2017-03-06 om 21.51.3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492896"/>
            <a:ext cx="2520280" cy="3711298"/>
          </a:xfrm>
          <a:prstGeom prst="rect">
            <a:avLst/>
          </a:prstGeom>
        </p:spPr>
      </p:pic>
      <p:pic>
        <p:nvPicPr>
          <p:cNvPr id="6" name="Picture 3" descr="Nederlandse Vereniging van Wiskundelerar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88640"/>
            <a:ext cx="3019425" cy="60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0789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Tot eind jaren 90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/>
              <a:t>Oefenopgaven voor examen (IV)</a:t>
            </a:r>
          </a:p>
          <a:p>
            <a:endParaRPr lang="nl-NL" dirty="0"/>
          </a:p>
        </p:txBody>
      </p:sp>
      <p:pic>
        <p:nvPicPr>
          <p:cNvPr id="4" name="Afbeelding 3" descr="Schermafbeelding 2017-03-06 om 22.41.3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1844824"/>
            <a:ext cx="7394513" cy="3888432"/>
          </a:xfrm>
          <a:prstGeom prst="rect">
            <a:avLst/>
          </a:prstGeom>
        </p:spPr>
      </p:pic>
      <p:pic>
        <p:nvPicPr>
          <p:cNvPr id="5" name="Picture 3" descr="Nederlandse Vereniging van Wiskundelerar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88640"/>
            <a:ext cx="3019425" cy="60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82406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orsprong">
  <a:themeElements>
    <a:clrScheme name="Oorsprong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orsprong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orsprong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1450</TotalTime>
  <Words>1791</Words>
  <Application>Microsoft Office PowerPoint</Application>
  <PresentationFormat>Diavoorstelling (4:3)</PresentationFormat>
  <Paragraphs>337</Paragraphs>
  <Slides>37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37</vt:i4>
      </vt:variant>
    </vt:vector>
  </HeadingPairs>
  <TitlesOfParts>
    <vt:vector size="45" baseType="lpstr">
      <vt:lpstr>Arial</vt:lpstr>
      <vt:lpstr>Bookman Old Style</vt:lpstr>
      <vt:lpstr>Calibri</vt:lpstr>
      <vt:lpstr>Gill Sans MT</vt:lpstr>
      <vt:lpstr>Times New Roman</vt:lpstr>
      <vt:lpstr>Wingdings</vt:lpstr>
      <vt:lpstr>Wingdings 3</vt:lpstr>
      <vt:lpstr>Oorsprong</vt:lpstr>
      <vt:lpstr>De kunst van succesvolle  wiskundedoorstroom mbo-hbo</vt:lpstr>
      <vt:lpstr>Inhoud </vt:lpstr>
      <vt:lpstr>Luuc gaat naar het HBO </vt:lpstr>
      <vt:lpstr>Luuc gaat naar het HBO </vt:lpstr>
      <vt:lpstr>Luuc gaat naar het HBO </vt:lpstr>
      <vt:lpstr>Tot eind jaren 90 </vt:lpstr>
      <vt:lpstr>Tot eind jaren 90 </vt:lpstr>
      <vt:lpstr>Tot eind jaren 90 </vt:lpstr>
      <vt:lpstr>Tot eind jaren 90 </vt:lpstr>
      <vt:lpstr>1999: keerpunt 1</vt:lpstr>
      <vt:lpstr>Voorbeeld examenopgave TWIN (1999-2004)</vt:lpstr>
      <vt:lpstr>Voorbeeld examenopgave TWIN (uitvergroot)</vt:lpstr>
      <vt:lpstr>2004: keerpunt 2</vt:lpstr>
      <vt:lpstr>  Leerplanontwikkeling Havo</vt:lpstr>
      <vt:lpstr>5-jaarsrendementen HBO-algemeen1</vt:lpstr>
      <vt:lpstr>5-jaarsrendementen HBO-algemeen</vt:lpstr>
      <vt:lpstr>5-jaarsrendementen HBO-techniek</vt:lpstr>
      <vt:lpstr>Absolute aantallen studenten</vt:lpstr>
      <vt:lpstr>5-jaarsrendementen</vt:lpstr>
      <vt:lpstr>5-jaarsrendementen</vt:lpstr>
      <vt:lpstr>5-jaarsrendementen</vt:lpstr>
      <vt:lpstr>5-jaarsrendementen</vt:lpstr>
      <vt:lpstr>Kennisbasis HBO Techniek en Economie</vt:lpstr>
      <vt:lpstr>Kwalificatiestructuur mbo</vt:lpstr>
      <vt:lpstr>Herziening kwalificatiestructuur mbo</vt:lpstr>
      <vt:lpstr>Slaag/zakregeling keuzedelen</vt:lpstr>
      <vt:lpstr>  Keuzedeel Voorbereiding  HBO Wiskunde voor de Techniek </vt:lpstr>
      <vt:lpstr>Bijlage K0205  (kruisjeslijst)</vt:lpstr>
      <vt:lpstr>    Op diverse plaatsen gaande  keuzes:    breed / smal programma   centrale / regionale examinering   verhouding begeleid / onbegeleid   samenwerking ROC / HBO  (locatie, docenten, examinering)   startniveau: afstemming is must voor succes   </vt:lpstr>
      <vt:lpstr>Startniveau: Basisdeel </vt:lpstr>
      <vt:lpstr>Onderzoek startniveau voor KVH WT</vt:lpstr>
      <vt:lpstr>Onderzoek, wat?</vt:lpstr>
      <vt:lpstr>Uitkomsten</vt:lpstr>
      <vt:lpstr>Conclusie </vt:lpstr>
      <vt:lpstr>Huidige ontwikkelingen</vt:lpstr>
      <vt:lpstr>En nu?</vt:lpstr>
      <vt:lpstr>Bronnen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christiaan boudri</dc:creator>
  <cp:lastModifiedBy>Christiaan Boudri</cp:lastModifiedBy>
  <cp:revision>61</cp:revision>
  <dcterms:created xsi:type="dcterms:W3CDTF">2017-03-02T13:17:40Z</dcterms:created>
  <dcterms:modified xsi:type="dcterms:W3CDTF">2023-10-08T16:24:34Z</dcterms:modified>
</cp:coreProperties>
</file>